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0" roundtripDataSignature="AMtx7mhHQ6AZuVoUU6Dm/Ux7J2MXDDxRs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0" Type="http://customschemas.google.com/relationships/presentationmetadata" Target="metadata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7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7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8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8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" name="Google Shape;21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" name="Google Shape;27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0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0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3" name="Google Shape;33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1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1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1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1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4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4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5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5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4.png"/><Relationship Id="rId5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type="ctrTitle"/>
          </p:nvPr>
        </p:nvSpPr>
        <p:spPr>
          <a:xfrm>
            <a:off x="657400" y="4225700"/>
            <a:ext cx="7338300" cy="1070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ru-RU" sz="4400"/>
              <a:t>КАК НЕ ДОПУСТИТЬ НАСИЛИЯ</a:t>
            </a:r>
            <a:endParaRPr sz="4400"/>
          </a:p>
        </p:txBody>
      </p:sp>
      <p:sp>
        <p:nvSpPr>
          <p:cNvPr id="85" name="Google Shape;85;p1"/>
          <p:cNvSpPr txBox="1"/>
          <p:nvPr>
            <p:ph idx="1" type="subTitle"/>
          </p:nvPr>
        </p:nvSpPr>
        <p:spPr>
          <a:xfrm>
            <a:off x="732125" y="5355875"/>
            <a:ext cx="8939100" cy="57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>
                <a:highlight>
                  <a:srgbClr val="FFFFFF"/>
                </a:highlight>
              </a:rPr>
              <a:t>Занятие “Насилие и травля. Как не допустить и как защититься”</a:t>
            </a:r>
            <a:endParaRPr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86" name="Google Shape;86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91124" y="1663637"/>
            <a:ext cx="4084125" cy="3530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91750" y="5095650"/>
            <a:ext cx="3852125" cy="1762349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2"/>
          <p:cNvSpPr txBox="1"/>
          <p:nvPr>
            <p:ph type="title"/>
          </p:nvPr>
        </p:nvSpPr>
        <p:spPr>
          <a:xfrm>
            <a:off x="335700" y="277075"/>
            <a:ext cx="10515600" cy="7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/>
              <a:t>КЛИМ</a:t>
            </a:r>
            <a:endParaRPr/>
          </a:p>
        </p:txBody>
      </p:sp>
      <p:sp>
        <p:nvSpPr>
          <p:cNvPr id="93" name="Google Shape;93;p2"/>
          <p:cNvSpPr txBox="1"/>
          <p:nvPr>
            <p:ph idx="1" type="body"/>
          </p:nvPr>
        </p:nvSpPr>
        <p:spPr>
          <a:xfrm>
            <a:off x="335700" y="1133075"/>
            <a:ext cx="6556500" cy="50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80"/>
              <a:buNone/>
            </a:pPr>
            <a:r>
              <a:rPr lang="ru-RU" sz="2000"/>
              <a:t>На прошлой неделе в наш класс пришёл новенький, и я чувствую, что ему пока трудно вписаться в наш коллектив. </a:t>
            </a:r>
            <a:endParaRPr sz="20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80"/>
              <a:buNone/>
            </a:pPr>
            <a:r>
              <a:rPr lang="ru-RU" sz="2000"/>
              <a:t>В первый день он пришёл в школу в странной одежде. </a:t>
            </a:r>
            <a:endParaRPr sz="20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80"/>
              <a:buNone/>
            </a:pPr>
            <a:r>
              <a:rPr lang="ru-RU" sz="2000"/>
              <a:t>У нас большинство ходит в джинсах и футболке, поэтому его вид вызвал у многих смех. А некоторые решили, что он хочет казаться круче всех, поэтому так оделся. </a:t>
            </a:r>
            <a:endParaRPr sz="20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80"/>
              <a:buNone/>
            </a:pPr>
            <a:r>
              <a:rPr lang="ru-RU" sz="2000"/>
              <a:t>На перемене он упал, зацепился за свой развязавшийся шнурок на ботинке, а в обед не решился сесть за общий стол, потому что ребята подсмеивались над ним. </a:t>
            </a:r>
            <a:endParaRPr sz="20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80"/>
              <a:buNone/>
            </a:pPr>
            <a:r>
              <a:rPr lang="ru-RU" sz="2000"/>
              <a:t>Вся эта ситуация мне жутко не нравится, я бы, наверное, хотел с ним подружиться. Но боюсь, что, если я это сделаю, ребята начнут издеваться надо мной. Что мне делать?</a:t>
            </a:r>
            <a:endParaRPr sz="2000"/>
          </a:p>
        </p:txBody>
      </p:sp>
      <p:sp>
        <p:nvSpPr>
          <p:cNvPr id="94" name="Google Shape;94;p2"/>
          <p:cNvSpPr txBox="1"/>
          <p:nvPr>
            <p:ph idx="2" type="body"/>
          </p:nvPr>
        </p:nvSpPr>
        <p:spPr>
          <a:xfrm>
            <a:off x="7084150" y="277075"/>
            <a:ext cx="47244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b="1" lang="ru-RU" sz="2200">
                <a:solidFill>
                  <a:schemeClr val="accent6"/>
                </a:solidFill>
              </a:rPr>
              <a:t>Вопросы для размышления</a:t>
            </a:r>
            <a:endParaRPr b="1" sz="2200">
              <a:solidFill>
                <a:schemeClr val="accent6"/>
              </a:solidFill>
            </a:endParaRPr>
          </a:p>
          <a:p>
            <a:pPr indent="0" lvl="0" marL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 b="1" sz="1000">
              <a:solidFill>
                <a:schemeClr val="accent6"/>
              </a:solidFill>
            </a:endParaRPr>
          </a:p>
          <a:p>
            <a:pPr indent="-381825" lvl="0" marL="34290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∙"/>
            </a:pPr>
            <a:r>
              <a:rPr lang="ru-RU" sz="2000"/>
              <a:t>В чём сложность ситуации?</a:t>
            </a:r>
            <a:endParaRPr sz="2000"/>
          </a:p>
          <a:p>
            <a:pPr indent="-381825" lvl="0" marL="342900" rtl="0" algn="l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∙"/>
            </a:pPr>
            <a:r>
              <a:rPr lang="ru-RU" sz="2000"/>
              <a:t>Как вы думаете, что чувствует новый </a:t>
            </a:r>
            <a:r>
              <a:rPr lang="ru-RU" sz="2000"/>
              <a:t>ученик</a:t>
            </a:r>
            <a:r>
              <a:rPr lang="ru-RU" sz="2000"/>
              <a:t>?</a:t>
            </a:r>
            <a:endParaRPr sz="2000"/>
          </a:p>
          <a:p>
            <a:pPr indent="-381825" lvl="0" marL="342900" rtl="0" algn="l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∙"/>
            </a:pPr>
            <a:r>
              <a:rPr lang="ru-RU" sz="2000"/>
              <a:t>Как вы думаете, что чувствует Клим?</a:t>
            </a:r>
            <a:endParaRPr sz="2000"/>
          </a:p>
          <a:p>
            <a:pPr indent="-381825" lvl="0" marL="342900" rtl="0" algn="l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∙"/>
            </a:pPr>
            <a:r>
              <a:rPr lang="ru-RU" sz="2000"/>
              <a:t>Какие у Клима есть варианты действий?</a:t>
            </a:r>
            <a:endParaRPr sz="2000"/>
          </a:p>
          <a:p>
            <a:pPr indent="-381825" lvl="0" marL="342900" rtl="0" algn="l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∙"/>
            </a:pPr>
            <a:r>
              <a:rPr lang="ru-RU" sz="2000"/>
              <a:t>Каковы возможные положительные или отрицательные последствия этих действий?</a:t>
            </a:r>
            <a:endParaRPr sz="2000"/>
          </a:p>
          <a:p>
            <a:pPr indent="-381825" lvl="0" marL="342900" rtl="0" algn="l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∙"/>
            </a:pPr>
            <a:r>
              <a:rPr lang="ru-RU" sz="2000"/>
              <a:t>Как вариант выбираете вы и почему?</a:t>
            </a:r>
            <a:endParaRPr sz="2000"/>
          </a:p>
          <a:p>
            <a:pPr indent="-254825" lvl="0" marL="342900" rtl="0" algn="l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None/>
            </a:pPr>
            <a:r>
              <a:t/>
            </a:r>
            <a:endParaRPr sz="1600"/>
          </a:p>
          <a:p>
            <a:pPr indent="-146367" lvl="0" marL="2286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 sz="16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3"/>
          <p:cNvPicPr preferRelativeResize="0"/>
          <p:nvPr/>
        </p:nvPicPr>
        <p:blipFill rotWithShape="1">
          <a:blip r:embed="rId3">
            <a:alphaModFix/>
          </a:blip>
          <a:srcRect b="7037" l="0" r="0" t="0"/>
          <a:stretch/>
        </p:blipFill>
        <p:spPr>
          <a:xfrm>
            <a:off x="5788750" y="4687375"/>
            <a:ext cx="3575748" cy="2216399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3"/>
          <p:cNvSpPr txBox="1"/>
          <p:nvPr>
            <p:ph type="title"/>
          </p:nvPr>
        </p:nvSpPr>
        <p:spPr>
          <a:xfrm>
            <a:off x="388725" y="284625"/>
            <a:ext cx="9681000" cy="58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ru-RU"/>
              <a:t>ВОВА</a:t>
            </a:r>
            <a:endParaRPr/>
          </a:p>
        </p:txBody>
      </p:sp>
      <p:pic>
        <p:nvPicPr>
          <p:cNvPr id="101" name="Google Shape;101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-1" y="4615925"/>
            <a:ext cx="1656651" cy="2368353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3"/>
          <p:cNvSpPr txBox="1"/>
          <p:nvPr>
            <p:ph idx="1" type="body"/>
          </p:nvPr>
        </p:nvSpPr>
        <p:spPr>
          <a:xfrm>
            <a:off x="510050" y="953125"/>
            <a:ext cx="6260400" cy="358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ru-RU" sz="2000"/>
              <a:t>В нашем классе есть мальчик, он немного странный  </a:t>
            </a:r>
            <a:endParaRPr sz="20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ru-RU" sz="2000"/>
              <a:t>и большинство ребят смотрит на него косо. С ним постоянно что-то происходит, что вызывает смех. </a:t>
            </a:r>
            <a:endParaRPr sz="20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ru-RU" sz="2000"/>
              <a:t>Вчера на уроке он умудрился споткнуться и упасть, когда выходил к доске, а в столовой пролил на себя апельсиновый сок. В общем, </a:t>
            </a:r>
            <a:r>
              <a:rPr lang="ru-RU" sz="2000"/>
              <a:t>он </a:t>
            </a:r>
            <a:r>
              <a:rPr lang="ru-RU" sz="2000"/>
              <a:t>частенько становится предметом дурацких шуток. Мне плохо, когда я оказываюсь свидетелем всего </a:t>
            </a:r>
            <a:r>
              <a:rPr lang="ru-RU" sz="2000"/>
              <a:t>этого. </a:t>
            </a:r>
            <a:endParaRPr sz="2000"/>
          </a:p>
        </p:txBody>
      </p:sp>
      <p:sp>
        <p:nvSpPr>
          <p:cNvPr id="103" name="Google Shape;103;p3"/>
          <p:cNvSpPr txBox="1"/>
          <p:nvPr>
            <p:ph idx="2" type="body"/>
          </p:nvPr>
        </p:nvSpPr>
        <p:spPr>
          <a:xfrm>
            <a:off x="6964625" y="800875"/>
            <a:ext cx="4915800" cy="36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825" lvl="0" marL="34290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∙"/>
            </a:pPr>
            <a:r>
              <a:rPr lang="ru-RU" sz="2000"/>
              <a:t>В чём сложность ситуации?</a:t>
            </a:r>
            <a:endParaRPr sz="2000"/>
          </a:p>
          <a:p>
            <a:pPr indent="-381825" lvl="0" marL="342900" rtl="0" algn="l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∙"/>
            </a:pPr>
            <a:r>
              <a:rPr lang="ru-RU" sz="2000"/>
              <a:t>Как вы думаете, что чувствует новый ученик?</a:t>
            </a:r>
            <a:endParaRPr sz="2000"/>
          </a:p>
          <a:p>
            <a:pPr indent="-381825" lvl="0" marL="342900" rtl="0" algn="l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∙"/>
            </a:pPr>
            <a:r>
              <a:rPr lang="ru-RU" sz="2000"/>
              <a:t>Как вы думаете, что чувствует Вова?</a:t>
            </a:r>
            <a:endParaRPr sz="2000"/>
          </a:p>
          <a:p>
            <a:pPr indent="-381825" lvl="0" marL="342900" rtl="0" algn="l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∙"/>
            </a:pPr>
            <a:r>
              <a:rPr lang="ru-RU" sz="2000"/>
              <a:t>Какие у Вовы есть варианты действий?</a:t>
            </a:r>
            <a:endParaRPr sz="2000"/>
          </a:p>
          <a:p>
            <a:pPr indent="-381825" lvl="0" marL="342900" rtl="0" algn="l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∙"/>
            </a:pPr>
            <a:r>
              <a:rPr lang="ru-RU" sz="2000"/>
              <a:t>Каковы возможные положительные или отрицательные результаты этих действий?</a:t>
            </a:r>
            <a:endParaRPr sz="2000"/>
          </a:p>
          <a:p>
            <a:pPr indent="-381825" lvl="0" marL="342900" rtl="0" algn="l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∙"/>
            </a:pPr>
            <a:r>
              <a:rPr lang="ru-RU" sz="2000"/>
              <a:t>Как вариант выбираете вы и почему?</a:t>
            </a:r>
            <a:endParaRPr sz="2000"/>
          </a:p>
          <a:p>
            <a:pPr indent="-64135" lvl="0" marL="228600" rtl="0" algn="l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000"/>
          </a:p>
        </p:txBody>
      </p:sp>
      <p:pic>
        <p:nvPicPr>
          <p:cNvPr id="104" name="Google Shape;104;p3"/>
          <p:cNvPicPr preferRelativeResize="0"/>
          <p:nvPr/>
        </p:nvPicPr>
        <p:blipFill rotWithShape="1">
          <a:blip r:embed="rId5">
            <a:alphaModFix/>
          </a:blip>
          <a:srcRect b="0" l="54754" r="19565" t="0"/>
          <a:stretch/>
        </p:blipFill>
        <p:spPr>
          <a:xfrm>
            <a:off x="10624375" y="4083225"/>
            <a:ext cx="1345675" cy="2774776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3"/>
          <p:cNvSpPr txBox="1"/>
          <p:nvPr/>
        </p:nvSpPr>
        <p:spPr>
          <a:xfrm>
            <a:off x="6964625" y="284625"/>
            <a:ext cx="4209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2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Вопросы для размышления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3"/>
          <p:cNvSpPr txBox="1"/>
          <p:nvPr/>
        </p:nvSpPr>
        <p:spPr>
          <a:xfrm>
            <a:off x="1869500" y="4141675"/>
            <a:ext cx="4333200" cy="20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Я бы даже хотел подружиться с ним, но боюсь, что, если я это сделаю, одноклассники могут начать смеяться и надо мной, а то и издеваться.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Что мне делать?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"/>
          <p:cNvSpPr txBox="1"/>
          <p:nvPr>
            <p:ph type="title"/>
          </p:nvPr>
        </p:nvSpPr>
        <p:spPr>
          <a:xfrm>
            <a:off x="419825" y="273975"/>
            <a:ext cx="10515600" cy="64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ru-RU"/>
              <a:t>ВАН ЛИ</a:t>
            </a:r>
            <a:endParaRPr/>
          </a:p>
        </p:txBody>
      </p:sp>
      <p:sp>
        <p:nvSpPr>
          <p:cNvPr id="112" name="Google Shape;112;p4"/>
          <p:cNvSpPr txBox="1"/>
          <p:nvPr>
            <p:ph idx="1" type="body"/>
          </p:nvPr>
        </p:nvSpPr>
        <p:spPr>
          <a:xfrm>
            <a:off x="419825" y="1024725"/>
            <a:ext cx="57978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ru-RU" sz="2000"/>
              <a:t>Меня зовут Ван Ли, мой папа </a:t>
            </a:r>
            <a:r>
              <a:rPr lang="ru-RU" sz="2000"/>
              <a:t>—</a:t>
            </a:r>
            <a:r>
              <a:rPr lang="ru-RU" sz="2000"/>
              <a:t> китаец. </a:t>
            </a:r>
            <a:endParaRPr sz="20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ru-RU" sz="2000"/>
              <a:t>И я действительно горжусь своими китайскими корнями, но боюсь говорить об этом в школе, потому что я недавно перешёл сюда, и ребята смотрят на меня как будто с недоверием. Я мог бы рассказать много интересного про Китай, его культуру, и, возможно, моим одноклассникам было бы это интересно. Но я опасаюсь, что я и моя семья с её китайскими традициями и особенностями покажутся всем странными, и никто не захочет со мной общаться. Тогда я останусь совсем без друзей в новой школе. </a:t>
            </a:r>
            <a:endParaRPr sz="2000"/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ru-RU" sz="2000"/>
              <a:t>Что же мне делать?</a:t>
            </a:r>
            <a:endParaRPr sz="2000"/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 sz="2000"/>
          </a:p>
        </p:txBody>
      </p:sp>
      <p:sp>
        <p:nvSpPr>
          <p:cNvPr id="113" name="Google Shape;113;p4"/>
          <p:cNvSpPr txBox="1"/>
          <p:nvPr/>
        </p:nvSpPr>
        <p:spPr>
          <a:xfrm>
            <a:off x="6949750" y="333063"/>
            <a:ext cx="4209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2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Вопросы для размышления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4" name="Google Shape;114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1950" y="4670825"/>
            <a:ext cx="4283875" cy="2187175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4"/>
          <p:cNvSpPr txBox="1"/>
          <p:nvPr>
            <p:ph idx="2" type="body"/>
          </p:nvPr>
        </p:nvSpPr>
        <p:spPr>
          <a:xfrm>
            <a:off x="6673275" y="872325"/>
            <a:ext cx="51624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7592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∙"/>
            </a:pPr>
            <a:r>
              <a:rPr lang="ru-RU" sz="2000"/>
              <a:t>В чём сложность ситуации?</a:t>
            </a:r>
            <a:endParaRPr sz="2000"/>
          </a:p>
          <a:p>
            <a:pPr indent="-375920" lvl="0" marL="3429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∙"/>
            </a:pPr>
            <a:r>
              <a:rPr lang="ru-RU" sz="2000"/>
              <a:t>Как вы думаете, что чувствует Ван Ли?</a:t>
            </a:r>
            <a:endParaRPr sz="2000"/>
          </a:p>
          <a:p>
            <a:pPr indent="-375920" lvl="0" marL="3429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∙"/>
            </a:pPr>
            <a:r>
              <a:rPr lang="ru-RU" sz="2000"/>
              <a:t>Какие варианты выхода из ситуации есть у мальчика?</a:t>
            </a:r>
            <a:endParaRPr sz="2000"/>
          </a:p>
          <a:p>
            <a:pPr indent="-375920" lvl="0" marL="3429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∙"/>
            </a:pPr>
            <a:r>
              <a:rPr lang="ru-RU" sz="2000"/>
              <a:t>Каковы возможные положительные или отрицательные результаты этих действий?</a:t>
            </a:r>
            <a:endParaRPr sz="2000"/>
          </a:p>
          <a:p>
            <a:pPr indent="-375920" lvl="0" marL="3429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∙"/>
            </a:pPr>
            <a:r>
              <a:rPr lang="ru-RU" sz="2000"/>
              <a:t>Как вариант выбираете вы и почему?</a:t>
            </a:r>
            <a:endParaRPr sz="2000"/>
          </a:p>
          <a:p>
            <a:pPr indent="-375920" lvl="0" marL="3429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∙"/>
            </a:pPr>
            <a:r>
              <a:rPr lang="ru-RU" sz="2000"/>
              <a:t>А что бы вы посоветовали новым одноклассникам Ван Ли?</a:t>
            </a:r>
            <a:endParaRPr sz="2000"/>
          </a:p>
          <a:p>
            <a:pPr indent="-87629" lvl="0" marL="2286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"/>
          <p:cNvSpPr txBox="1"/>
          <p:nvPr>
            <p:ph type="title"/>
          </p:nvPr>
        </p:nvSpPr>
        <p:spPr>
          <a:xfrm>
            <a:off x="557475" y="264375"/>
            <a:ext cx="2184900" cy="68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ru-RU"/>
              <a:t>АННА</a:t>
            </a:r>
            <a:endParaRPr/>
          </a:p>
        </p:txBody>
      </p:sp>
      <p:sp>
        <p:nvSpPr>
          <p:cNvPr id="121" name="Google Shape;121;p5"/>
          <p:cNvSpPr txBox="1"/>
          <p:nvPr>
            <p:ph idx="1" type="body"/>
          </p:nvPr>
        </p:nvSpPr>
        <p:spPr>
          <a:xfrm>
            <a:off x="471250" y="968500"/>
            <a:ext cx="65640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ru-RU" sz="1900"/>
              <a:t>В нашем классе появился новый ученик — Руслан. </a:t>
            </a:r>
            <a:endParaRPr sz="19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ru-RU" sz="1900"/>
              <a:t>Мы с ним очень похожи: любим одних и тех же животных, играем в одни и те же компьютерные игры и читаем одинаковые книги! Я думаю, что мы могли бы стать лучшими друзьями! Но мои друзья сказали, что я не должна дружить с Русланом, потому что он немного отличается от нас — он пользуется инвалидным креслом. Но я вовсе не считаю это препятствием для дружбы. Руслан рассказал мне о том, что его мышцы работают немного по-другому и его инвалидное кресло помогает ему передвигаться, точно так же, как мои ноги помогают мне. Я действительно хочу, чтобы мы все могли дружить и играть вместе. Но мои друзья, к сожалению, этого пока не понимают.  Я чувствую, что они не очень-то вежливы. Что мне делать?</a:t>
            </a:r>
            <a:endParaRPr sz="1900"/>
          </a:p>
        </p:txBody>
      </p:sp>
      <p:sp>
        <p:nvSpPr>
          <p:cNvPr id="122" name="Google Shape;122;p5"/>
          <p:cNvSpPr txBox="1"/>
          <p:nvPr>
            <p:ph idx="2" type="body"/>
          </p:nvPr>
        </p:nvSpPr>
        <p:spPr>
          <a:xfrm>
            <a:off x="7255150" y="892300"/>
            <a:ext cx="4729800" cy="3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75920" lvl="0" marL="342900" rtl="0" algn="l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∙"/>
            </a:pPr>
            <a:r>
              <a:rPr lang="ru-RU" sz="2000"/>
              <a:t>В чём сложность ситуации?</a:t>
            </a:r>
            <a:endParaRPr sz="2000"/>
          </a:p>
          <a:p>
            <a:pPr indent="-375920" lvl="0" marL="342900" rtl="0" algn="l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∙"/>
            </a:pPr>
            <a:r>
              <a:rPr lang="ru-RU" sz="2000"/>
              <a:t>Как вы думаете, что чувствует Анна?   А Руслан?</a:t>
            </a:r>
            <a:endParaRPr sz="2000"/>
          </a:p>
          <a:p>
            <a:pPr indent="-375920" lvl="0" marL="342900" rtl="0" algn="l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∙"/>
            </a:pPr>
            <a:r>
              <a:rPr lang="ru-RU" sz="2000"/>
              <a:t>Какие варианты выхода из ситуации есть у Анны?</a:t>
            </a:r>
            <a:endParaRPr sz="2000"/>
          </a:p>
          <a:p>
            <a:pPr indent="-375920" lvl="0" marL="342900" rtl="0" algn="l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∙"/>
            </a:pPr>
            <a:r>
              <a:rPr lang="ru-RU" sz="2000"/>
              <a:t>Каковы возможные положительные или отрицательные последствия этих действий?</a:t>
            </a:r>
            <a:endParaRPr sz="2000"/>
          </a:p>
          <a:p>
            <a:pPr indent="-375920" lvl="0" marL="342900" rtl="0" algn="l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∙"/>
            </a:pPr>
            <a:r>
              <a:rPr lang="ru-RU" sz="2000"/>
              <a:t>Как вариант выбираете вы и почему?</a:t>
            </a:r>
            <a:endParaRPr sz="2000"/>
          </a:p>
        </p:txBody>
      </p:sp>
      <p:pic>
        <p:nvPicPr>
          <p:cNvPr id="123" name="Google Shape;123;p5"/>
          <p:cNvPicPr preferRelativeResize="0"/>
          <p:nvPr/>
        </p:nvPicPr>
        <p:blipFill rotWithShape="1">
          <a:blip r:embed="rId3">
            <a:alphaModFix/>
          </a:blip>
          <a:srcRect b="0" l="32213" r="32212" t="0"/>
          <a:stretch/>
        </p:blipFill>
        <p:spPr>
          <a:xfrm>
            <a:off x="7842350" y="4946725"/>
            <a:ext cx="1060700" cy="1911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5"/>
          <p:cNvPicPr preferRelativeResize="0"/>
          <p:nvPr/>
        </p:nvPicPr>
        <p:blipFill rotWithShape="1">
          <a:blip r:embed="rId4">
            <a:alphaModFix/>
          </a:blip>
          <a:srcRect b="0" l="0" r="48750" t="0"/>
          <a:stretch/>
        </p:blipFill>
        <p:spPr>
          <a:xfrm>
            <a:off x="9915225" y="4946725"/>
            <a:ext cx="1232110" cy="1911275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5"/>
          <p:cNvSpPr txBox="1"/>
          <p:nvPr/>
        </p:nvSpPr>
        <p:spPr>
          <a:xfrm>
            <a:off x="7334350" y="328275"/>
            <a:ext cx="4209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2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Вопросы для размышления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2024-04-21T18:38:12Z</dcterms:created>
  <dc:creator>Марина Катеева</dc:creator>
</cp:coreProperties>
</file>