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jDypcwzNKe/0i7v0KMFsP6Rod7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66A83-D63C-B61E-158C-40AE31970B3B}" v="1" dt="2024-09-26T11:05:05.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2"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787891" y="2715491"/>
            <a:ext cx="7157779" cy="188269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Calibri"/>
              <a:buNone/>
            </a:pPr>
            <a:r>
              <a:rPr lang="ru-RU" sz="4600" cap="all" dirty="0" err="1"/>
              <a:t>зомбулуктун</a:t>
            </a:r>
            <a:r>
              <a:rPr lang="ru-RU" sz="4600" cap="all" dirty="0"/>
              <a:t>  </a:t>
            </a:r>
            <a:r>
              <a:rPr lang="ru-RU" sz="4600" cap="all" dirty="0" err="1"/>
              <a:t>кантип</a:t>
            </a:r>
            <a:r>
              <a:rPr lang="ru-RU" sz="4600" cap="all" dirty="0"/>
              <a:t> </a:t>
            </a:r>
            <a:r>
              <a:rPr lang="ru-RU" sz="4600" cap="all" dirty="0" err="1"/>
              <a:t>алдын</a:t>
            </a:r>
            <a:r>
              <a:rPr lang="ru-RU" sz="4600" cap="all" dirty="0"/>
              <a:t> </a:t>
            </a:r>
            <a:r>
              <a:rPr lang="ru-RU" sz="4600" cap="all" dirty="0" err="1"/>
              <a:t>алуу</a:t>
            </a:r>
            <a:r>
              <a:rPr lang="ru-RU" sz="4600" cap="all" dirty="0"/>
              <a:t> </a:t>
            </a:r>
            <a:r>
              <a:rPr lang="ru-RU" sz="4600" cap="all" dirty="0" err="1"/>
              <a:t>керек</a:t>
            </a:r>
            <a:endParaRPr sz="4500" cap="all" dirty="0"/>
          </a:p>
        </p:txBody>
      </p:sp>
      <p:sp>
        <p:nvSpPr>
          <p:cNvPr id="85" name="Google Shape;85;p1"/>
          <p:cNvSpPr txBox="1">
            <a:spLocks noGrp="1"/>
          </p:cNvSpPr>
          <p:nvPr>
            <p:ph type="subTitle" idx="1"/>
          </p:nvPr>
        </p:nvSpPr>
        <p:spPr>
          <a:xfrm>
            <a:off x="787891" y="5287781"/>
            <a:ext cx="7734900" cy="1081137"/>
          </a:xfrm>
          <a:prstGeom prst="rect">
            <a:avLst/>
          </a:prstGeom>
          <a:noFill/>
          <a:ln>
            <a:noFill/>
          </a:ln>
        </p:spPr>
        <p:txBody>
          <a:bodyPr spcFirstLastPara="1" wrap="square" lIns="91425" tIns="45700" rIns="91425" bIns="45700" anchor="t" anchorCtr="0">
            <a:noAutofit/>
          </a:bodyPr>
          <a:lstStyle/>
          <a:p>
            <a:pPr marL="0" indent="0" algn="l">
              <a:lnSpc>
                <a:spcPct val="115000"/>
              </a:lnSpc>
              <a:spcBef>
                <a:spcPts val="1200"/>
              </a:spcBef>
              <a:buSzPts val="1100"/>
            </a:pPr>
            <a:r>
              <a:rPr lang="ru-RU" dirty="0">
                <a:highlight>
                  <a:srgbClr val="FFFFFF"/>
                </a:highlight>
              </a:rPr>
              <a:t>З</a:t>
            </a:r>
            <a:r>
              <a:rPr lang="ky-KG" dirty="0">
                <a:highlight>
                  <a:srgbClr val="FFFFFF"/>
                </a:highlight>
              </a:rPr>
              <a:t>о</a:t>
            </a:r>
            <a:r>
              <a:rPr lang="ru-RU" dirty="0" err="1">
                <a:highlight>
                  <a:srgbClr val="FFFFFF"/>
                </a:highlight>
              </a:rPr>
              <a:t>мбулук</a:t>
            </a:r>
            <a:r>
              <a:rPr lang="ru-RU" dirty="0">
                <a:highlight>
                  <a:srgbClr val="FFFFFF"/>
                </a:highlight>
              </a:rPr>
              <a:t> </a:t>
            </a:r>
            <a:r>
              <a:rPr lang="ru-RU" dirty="0" err="1">
                <a:highlight>
                  <a:srgbClr val="FFFFFF"/>
                </a:highlight>
              </a:rPr>
              <a:t>жана</a:t>
            </a:r>
            <a:r>
              <a:rPr lang="ru-RU" dirty="0">
                <a:highlight>
                  <a:srgbClr val="FFFFFF"/>
                </a:highlight>
              </a:rPr>
              <a:t> </a:t>
            </a:r>
            <a:r>
              <a:rPr lang="ru-RU" dirty="0" err="1">
                <a:highlight>
                  <a:srgbClr val="FFFFFF"/>
                </a:highlight>
              </a:rPr>
              <a:t>чагымчылдык</a:t>
            </a:r>
            <a:r>
              <a:rPr lang="ru-RU" dirty="0">
                <a:highlight>
                  <a:srgbClr val="FFFFFF"/>
                </a:highlight>
              </a:rPr>
              <a:t>. </a:t>
            </a:r>
            <a:r>
              <a:rPr lang="ru-RU" dirty="0" err="1">
                <a:highlight>
                  <a:srgbClr val="FFFFFF"/>
                </a:highlight>
              </a:rPr>
              <a:t>Кантип</a:t>
            </a:r>
            <a:r>
              <a:rPr lang="ru-RU" dirty="0">
                <a:highlight>
                  <a:srgbClr val="FFFFFF"/>
                </a:highlight>
              </a:rPr>
              <a:t> </a:t>
            </a:r>
            <a:r>
              <a:rPr lang="ru-RU" dirty="0" err="1">
                <a:highlight>
                  <a:srgbClr val="FFFFFF"/>
                </a:highlight>
              </a:rPr>
              <a:t>коргонууга</a:t>
            </a:r>
            <a:r>
              <a:rPr lang="ru-RU" dirty="0">
                <a:highlight>
                  <a:srgbClr val="FFFFFF"/>
                </a:highlight>
              </a:rPr>
              <a:t> </a:t>
            </a:r>
            <a:r>
              <a:rPr lang="ru-RU" dirty="0" err="1">
                <a:highlight>
                  <a:srgbClr val="FFFFFF"/>
                </a:highlight>
              </a:rPr>
              <a:t>жана</a:t>
            </a:r>
            <a:r>
              <a:rPr lang="ru-RU" dirty="0">
                <a:highlight>
                  <a:srgbClr val="FFFFFF"/>
                </a:highlight>
              </a:rPr>
              <a:t> </a:t>
            </a:r>
            <a:r>
              <a:rPr lang="ru-RU" dirty="0" err="1">
                <a:highlight>
                  <a:srgbClr val="FFFFFF"/>
                </a:highlight>
              </a:rPr>
              <a:t>токтотууга</a:t>
            </a:r>
            <a:r>
              <a:rPr lang="ru-RU" dirty="0">
                <a:highlight>
                  <a:srgbClr val="FFFFFF"/>
                </a:highlight>
              </a:rPr>
              <a:t> болот</a:t>
            </a:r>
            <a:r>
              <a:rPr lang="ru-RU" b="1" dirty="0"/>
              <a:t> </a:t>
            </a:r>
            <a:endParaRPr lang="ru-RU" dirty="0"/>
          </a:p>
          <a:p>
            <a:pPr marL="0" lvl="0" indent="0" algn="l" rtl="0">
              <a:lnSpc>
                <a:spcPct val="115000"/>
              </a:lnSpc>
              <a:spcBef>
                <a:spcPts val="1200"/>
              </a:spcBef>
              <a:spcAft>
                <a:spcPts val="0"/>
              </a:spcAft>
              <a:buClr>
                <a:schemeClr val="dk1"/>
              </a:buClr>
              <a:buSzPts val="1100"/>
              <a:buFont typeface="Arial"/>
              <a:buNone/>
            </a:pPr>
            <a:endParaRPr dirty="0"/>
          </a:p>
        </p:txBody>
      </p:sp>
      <p:pic>
        <p:nvPicPr>
          <p:cNvPr id="86" name="Google Shape;86;p1"/>
          <p:cNvPicPr preferRelativeResize="0"/>
          <p:nvPr/>
        </p:nvPicPr>
        <p:blipFill rotWithShape="1">
          <a:blip r:embed="rId3">
            <a:alphaModFix/>
          </a:blip>
          <a:srcRect/>
          <a:stretch/>
        </p:blipFill>
        <p:spPr>
          <a:xfrm>
            <a:off x="7547324" y="2297624"/>
            <a:ext cx="4084125" cy="3530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7491750" y="5095650"/>
            <a:ext cx="3852125" cy="1762349"/>
          </a:xfrm>
          <a:prstGeom prst="rect">
            <a:avLst/>
          </a:prstGeom>
          <a:noFill/>
          <a:ln>
            <a:noFill/>
          </a:ln>
        </p:spPr>
      </p:pic>
      <p:sp>
        <p:nvSpPr>
          <p:cNvPr id="92" name="Google Shape;92;p2"/>
          <p:cNvSpPr txBox="1">
            <a:spLocks noGrp="1"/>
          </p:cNvSpPr>
          <p:nvPr>
            <p:ph type="title"/>
          </p:nvPr>
        </p:nvSpPr>
        <p:spPr>
          <a:xfrm>
            <a:off x="489601" y="322340"/>
            <a:ext cx="10515600" cy="771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u-RU" dirty="0"/>
              <a:t>КЛИМ</a:t>
            </a:r>
            <a:endParaRPr dirty="0"/>
          </a:p>
        </p:txBody>
      </p:sp>
      <p:sp>
        <p:nvSpPr>
          <p:cNvPr id="93" name="Google Shape;93;p2"/>
          <p:cNvSpPr txBox="1">
            <a:spLocks noGrp="1"/>
          </p:cNvSpPr>
          <p:nvPr>
            <p:ph type="body" idx="1"/>
          </p:nvPr>
        </p:nvSpPr>
        <p:spPr>
          <a:xfrm>
            <a:off x="489601" y="1099178"/>
            <a:ext cx="6454399" cy="5129601"/>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1480"/>
              <a:buNone/>
            </a:pPr>
            <a:r>
              <a:rPr lang="ru-RU" sz="2000" dirty="0"/>
              <a:t>Өткөн жумада биздин класска жаңы бала келди, жана мен анын биздин </a:t>
            </a:r>
            <a:r>
              <a:rPr lang="ru-RU" sz="2000" dirty="0" err="1"/>
              <a:t>жамаатка</a:t>
            </a:r>
            <a:r>
              <a:rPr lang="ru-RU" sz="2000" dirty="0"/>
              <a:t> </a:t>
            </a:r>
            <a:r>
              <a:rPr lang="ru-RU" sz="2000" dirty="0" err="1"/>
              <a:t>көнүшү</a:t>
            </a:r>
            <a:r>
              <a:rPr lang="ru-RU" sz="2000" dirty="0"/>
              <a:t> </a:t>
            </a:r>
            <a:r>
              <a:rPr lang="ru-RU" sz="2000" dirty="0" err="1"/>
              <a:t>азырынча</a:t>
            </a:r>
            <a:r>
              <a:rPr lang="ru-RU" sz="2000" dirty="0"/>
              <a:t> кыйын болуп жатканын сезип жатам.  </a:t>
            </a:r>
          </a:p>
          <a:p>
            <a:pPr marL="0" lvl="0" indent="0" algn="l" rtl="0">
              <a:lnSpc>
                <a:spcPct val="110000"/>
              </a:lnSpc>
              <a:spcBef>
                <a:spcPts val="0"/>
              </a:spcBef>
              <a:spcAft>
                <a:spcPts val="0"/>
              </a:spcAft>
              <a:buClr>
                <a:schemeClr val="dk1"/>
              </a:buClr>
              <a:buSzPts val="1480"/>
              <a:buNone/>
            </a:pPr>
            <a:r>
              <a:rPr lang="ru-RU" sz="2000" dirty="0"/>
              <a:t>Биринчи күнү ал мектепке кызыктай кийим кийип келди.  </a:t>
            </a:r>
          </a:p>
          <a:p>
            <a:pPr marL="0" lvl="0" indent="0" algn="l" rtl="0">
              <a:lnSpc>
                <a:spcPct val="110000"/>
              </a:lnSpc>
              <a:spcBef>
                <a:spcPts val="0"/>
              </a:spcBef>
              <a:spcAft>
                <a:spcPts val="0"/>
              </a:spcAft>
              <a:buClr>
                <a:schemeClr val="dk1"/>
              </a:buClr>
              <a:buSzPts val="1480"/>
              <a:buNone/>
            </a:pPr>
            <a:r>
              <a:rPr lang="ru-RU" sz="2000" dirty="0"/>
              <a:t>Бизде көбү джинсы жана футболка кийип жүрүшөт, ошондуктан анын көрүнүшү көпчүлүктүн күлкүсүн жаратты. Кээ бирөөлөр болсо, ал баарынан кыйын </a:t>
            </a:r>
            <a:r>
              <a:rPr lang="ru-RU" sz="2000" dirty="0" err="1"/>
              <a:t>көрүнгүсү</a:t>
            </a:r>
            <a:r>
              <a:rPr lang="ru-RU" sz="2000" dirty="0"/>
              <a:t> </a:t>
            </a:r>
            <a:r>
              <a:rPr lang="ru-RU" sz="2000" dirty="0" err="1"/>
              <a:t>келип</a:t>
            </a:r>
            <a:r>
              <a:rPr lang="ru-RU" sz="2000" dirty="0"/>
              <a:t>, ошон </a:t>
            </a:r>
            <a:r>
              <a:rPr lang="ru-RU" sz="2000" dirty="0" err="1"/>
              <a:t>үчүн</a:t>
            </a:r>
            <a:r>
              <a:rPr lang="ru-RU" sz="2000" dirty="0"/>
              <a:t> </a:t>
            </a:r>
            <a:r>
              <a:rPr lang="ru-RU" sz="2000" dirty="0" err="1"/>
              <a:t>ушундай</a:t>
            </a:r>
            <a:r>
              <a:rPr lang="ru-RU" sz="2000" dirty="0"/>
              <a:t> </a:t>
            </a:r>
            <a:r>
              <a:rPr lang="ru-RU" sz="2000" dirty="0" err="1"/>
              <a:t>кийинип</a:t>
            </a:r>
            <a:r>
              <a:rPr lang="ru-RU" sz="2000" dirty="0"/>
              <a:t> алды деп чечишти.  </a:t>
            </a:r>
            <a:r>
              <a:rPr lang="ru-RU" sz="2000" dirty="0" err="1"/>
              <a:t>Танаписте</a:t>
            </a:r>
            <a:r>
              <a:rPr lang="ru-RU" sz="2000" dirty="0"/>
              <a:t> ал бут кийиминин чечилип калган боосуна чалынып жыгылып калды, ал эми түшкү тамакта балдар аны шылдыңдап жаткандыктан, жалпы үстөлгө отурууга батынбады.  </a:t>
            </a:r>
            <a:r>
              <a:rPr lang="ru-RU" sz="2000" dirty="0" err="1"/>
              <a:t>Бул</a:t>
            </a:r>
            <a:r>
              <a:rPr lang="ru-RU" sz="2000" dirty="0"/>
              <a:t> </a:t>
            </a:r>
            <a:r>
              <a:rPr lang="ru-RU" sz="2000" dirty="0" err="1"/>
              <a:t>абал</a:t>
            </a:r>
            <a:r>
              <a:rPr lang="ru-RU" sz="2000" dirty="0"/>
              <a:t> мага </a:t>
            </a:r>
            <a:r>
              <a:rPr lang="ru-RU" sz="2000" dirty="0" err="1"/>
              <a:t>таптакыр</a:t>
            </a:r>
            <a:r>
              <a:rPr lang="ru-RU" sz="2000" dirty="0"/>
              <a:t> </a:t>
            </a:r>
            <a:r>
              <a:rPr lang="ru-RU" sz="2000" dirty="0" err="1"/>
              <a:t>жаккан</a:t>
            </a:r>
            <a:r>
              <a:rPr lang="ru-RU" sz="2000" dirty="0"/>
              <a:t> </a:t>
            </a:r>
            <a:r>
              <a:rPr lang="ru-RU" sz="2000" dirty="0" err="1"/>
              <a:t>жок</a:t>
            </a:r>
            <a:r>
              <a:rPr lang="ru-RU" sz="2000" dirty="0"/>
              <a:t>, мен </a:t>
            </a:r>
            <a:r>
              <a:rPr lang="ru-RU" sz="2000" dirty="0" err="1"/>
              <a:t>балким</a:t>
            </a:r>
            <a:r>
              <a:rPr lang="ru-RU" sz="2000" dirty="0"/>
              <a:t>, </a:t>
            </a:r>
            <a:r>
              <a:rPr lang="ru-RU" sz="2000" dirty="0" err="1"/>
              <a:t>аны</a:t>
            </a:r>
            <a:r>
              <a:rPr lang="ru-RU" sz="2000" dirty="0"/>
              <a:t> </a:t>
            </a:r>
            <a:r>
              <a:rPr lang="ru-RU" sz="2000" dirty="0" err="1"/>
              <a:t>менен</a:t>
            </a:r>
            <a:r>
              <a:rPr lang="ru-RU" sz="2000" dirty="0"/>
              <a:t> </a:t>
            </a:r>
            <a:r>
              <a:rPr lang="ru-RU" sz="2000" dirty="0" err="1"/>
              <a:t>дос</a:t>
            </a:r>
            <a:r>
              <a:rPr lang="ru-RU" sz="2000" dirty="0"/>
              <a:t> </a:t>
            </a:r>
            <a:r>
              <a:rPr lang="ru-RU" sz="2000" dirty="0" err="1"/>
              <a:t>болгум</a:t>
            </a:r>
            <a:r>
              <a:rPr lang="ru-RU" sz="2000" dirty="0"/>
              <a:t> </a:t>
            </a:r>
            <a:r>
              <a:rPr lang="ru-RU" sz="2000" dirty="0" err="1"/>
              <a:t>келет</a:t>
            </a:r>
            <a:r>
              <a:rPr lang="ru-RU" sz="2000" dirty="0"/>
              <a:t>. Бирок </a:t>
            </a:r>
            <a:r>
              <a:rPr lang="ru-RU" sz="2000" dirty="0" err="1"/>
              <a:t>эгер</a:t>
            </a:r>
            <a:r>
              <a:rPr lang="ru-RU" sz="2000" dirty="0"/>
              <a:t> мен </a:t>
            </a:r>
            <a:r>
              <a:rPr lang="ru-RU" sz="2000" dirty="0" err="1"/>
              <a:t>бул</a:t>
            </a:r>
            <a:r>
              <a:rPr lang="ru-RU" sz="2000" dirty="0"/>
              <a:t> </a:t>
            </a:r>
            <a:r>
              <a:rPr lang="ru-RU" sz="2000" dirty="0" err="1"/>
              <a:t>ишти</a:t>
            </a:r>
            <a:r>
              <a:rPr lang="ru-RU" sz="2000" dirty="0"/>
              <a:t> </a:t>
            </a:r>
            <a:r>
              <a:rPr lang="ru-RU" sz="2000" dirty="0" err="1"/>
              <a:t>жасасам</a:t>
            </a:r>
            <a:r>
              <a:rPr lang="ru-RU" sz="2000" dirty="0"/>
              <a:t>, </a:t>
            </a:r>
            <a:r>
              <a:rPr lang="ru-RU" sz="2000" dirty="0" err="1"/>
              <a:t>балдар</a:t>
            </a:r>
            <a:r>
              <a:rPr lang="ru-RU" sz="2000" dirty="0"/>
              <a:t> </a:t>
            </a:r>
            <a:r>
              <a:rPr lang="ru-RU" sz="2000" dirty="0" err="1"/>
              <a:t>менден</a:t>
            </a:r>
            <a:r>
              <a:rPr lang="ru-RU" sz="2000" dirty="0"/>
              <a:t> </a:t>
            </a:r>
            <a:r>
              <a:rPr lang="ru-RU" sz="2000" dirty="0" err="1"/>
              <a:t>шылдыңдай</a:t>
            </a:r>
            <a:r>
              <a:rPr lang="ru-RU" sz="2000" dirty="0"/>
              <a:t> </a:t>
            </a:r>
            <a:r>
              <a:rPr lang="ru-RU" sz="2000" dirty="0" err="1"/>
              <a:t>башташат</a:t>
            </a:r>
            <a:r>
              <a:rPr lang="ru-RU" sz="2000" dirty="0"/>
              <a:t> </a:t>
            </a:r>
            <a:r>
              <a:rPr lang="ru-RU" sz="2000" dirty="0" err="1"/>
              <a:t>деп</a:t>
            </a:r>
            <a:r>
              <a:rPr lang="ru-RU" sz="2000" dirty="0"/>
              <a:t> </a:t>
            </a:r>
            <a:r>
              <a:rPr lang="ru-RU" sz="2000" dirty="0" err="1"/>
              <a:t>корком</a:t>
            </a:r>
            <a:r>
              <a:rPr lang="ru-RU" sz="2000" dirty="0"/>
              <a:t>. </a:t>
            </a:r>
            <a:r>
              <a:rPr lang="ru-RU" sz="2000" dirty="0" err="1"/>
              <a:t>Эмне</a:t>
            </a:r>
            <a:r>
              <a:rPr lang="ru-RU" sz="2000" dirty="0"/>
              <a:t> </a:t>
            </a:r>
            <a:r>
              <a:rPr lang="ru-RU" sz="2000" dirty="0" err="1"/>
              <a:t>кылсам</a:t>
            </a:r>
            <a:r>
              <a:rPr lang="ru-RU" sz="2000" dirty="0"/>
              <a:t> болот?</a:t>
            </a:r>
            <a:r>
              <a:rPr lang="ky-KG" sz="2000" dirty="0"/>
              <a:t> </a:t>
            </a:r>
            <a:endParaRPr lang="ru-RU" sz="2000" dirty="0"/>
          </a:p>
          <a:p>
            <a:pPr marL="114300" indent="0">
              <a:buNone/>
            </a:pPr>
            <a:r>
              <a:rPr lang="ru-RU" b="1" dirty="0"/>
              <a:t> </a:t>
            </a:r>
            <a:endParaRPr lang="ru-RU" dirty="0"/>
          </a:p>
          <a:p>
            <a:pPr marL="0" indent="0">
              <a:lnSpc>
                <a:spcPct val="110000"/>
              </a:lnSpc>
              <a:spcBef>
                <a:spcPts val="0"/>
              </a:spcBef>
              <a:buSzPts val="1480"/>
              <a:buNone/>
            </a:pPr>
            <a:endParaRPr lang="ru-RU" dirty="0"/>
          </a:p>
          <a:p>
            <a:pPr marL="0" lvl="0" indent="0" algn="l" rtl="0">
              <a:lnSpc>
                <a:spcPct val="110000"/>
              </a:lnSpc>
              <a:spcBef>
                <a:spcPts val="0"/>
              </a:spcBef>
              <a:spcAft>
                <a:spcPts val="0"/>
              </a:spcAft>
              <a:buClr>
                <a:schemeClr val="dk1"/>
              </a:buClr>
              <a:buSzPts val="1480"/>
              <a:buNone/>
            </a:pPr>
            <a:endParaRPr sz="2000" dirty="0"/>
          </a:p>
        </p:txBody>
      </p:sp>
      <p:sp>
        <p:nvSpPr>
          <p:cNvPr id="94" name="Google Shape;94;p2"/>
          <p:cNvSpPr txBox="1">
            <a:spLocks noGrp="1"/>
          </p:cNvSpPr>
          <p:nvPr>
            <p:ph type="body" idx="2"/>
          </p:nvPr>
        </p:nvSpPr>
        <p:spPr>
          <a:xfrm>
            <a:off x="7084150" y="521516"/>
            <a:ext cx="4724400" cy="43512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600"/>
              <a:buNone/>
            </a:pPr>
            <a:r>
              <a:rPr lang="ru-RU" sz="2200" b="1" dirty="0">
                <a:solidFill>
                  <a:schemeClr val="accent6"/>
                </a:solidFill>
              </a:rPr>
              <a:t>Ой жүгүртүү үчүн суроолор</a:t>
            </a:r>
            <a:endParaRPr sz="2200" dirty="0">
              <a:solidFill>
                <a:schemeClr val="accent6"/>
              </a:solidFill>
            </a:endParaRPr>
          </a:p>
          <a:p>
            <a:pPr marL="342900" lvl="0" indent="-342900" rtl="0">
              <a:lnSpc>
                <a:spcPct val="100000"/>
              </a:lnSpc>
              <a:spcBef>
                <a:spcPts val="800"/>
              </a:spcBef>
              <a:spcAft>
                <a:spcPts val="0"/>
              </a:spcAft>
              <a:buClr>
                <a:schemeClr val="dk1"/>
              </a:buClr>
              <a:buSzPts val="2000"/>
              <a:buFont typeface="Arial" panose="020B0604020202020204" pitchFamily="34" charset="0"/>
              <a:buChar char="•"/>
            </a:pPr>
            <a:r>
              <a:rPr lang="ru-RU" sz="2000" dirty="0"/>
              <a:t>Абалдын татаалдыгы эмнеде?  </a:t>
            </a:r>
          </a:p>
          <a:p>
            <a:pPr marL="342900" lvl="0" indent="-342900" rtl="0">
              <a:lnSpc>
                <a:spcPct val="100000"/>
              </a:lnSpc>
              <a:spcBef>
                <a:spcPts val="800"/>
              </a:spcBef>
              <a:spcAft>
                <a:spcPts val="0"/>
              </a:spcAft>
              <a:buClr>
                <a:schemeClr val="dk1"/>
              </a:buClr>
              <a:buSzPts val="2000"/>
              <a:buFont typeface="Arial" panose="020B0604020202020204" pitchFamily="34" charset="0"/>
              <a:buChar char="•"/>
            </a:pPr>
            <a:r>
              <a:rPr lang="ru-RU" sz="2000" dirty="0" err="1"/>
              <a:t>Силердин</a:t>
            </a:r>
            <a:r>
              <a:rPr lang="ru-RU" sz="2000" dirty="0"/>
              <a:t> </a:t>
            </a:r>
            <a:r>
              <a:rPr lang="ru-RU" sz="2000" dirty="0" err="1"/>
              <a:t>оюңар</a:t>
            </a:r>
            <a:r>
              <a:rPr lang="ru-RU" sz="2000" dirty="0"/>
              <a:t> </a:t>
            </a:r>
            <a:r>
              <a:rPr lang="ru-RU" sz="2000" dirty="0" err="1"/>
              <a:t>боюнча</a:t>
            </a:r>
            <a:r>
              <a:rPr lang="ru-RU" sz="2000" dirty="0"/>
              <a:t>, жаңы </a:t>
            </a:r>
            <a:r>
              <a:rPr lang="ru-RU" sz="2000" dirty="0" err="1"/>
              <a:t>окуучу</a:t>
            </a:r>
            <a:r>
              <a:rPr lang="ru-RU" sz="2000" dirty="0"/>
              <a:t> </a:t>
            </a:r>
            <a:r>
              <a:rPr lang="ru-RU" sz="2000" dirty="0" err="1"/>
              <a:t>кандай</a:t>
            </a:r>
            <a:r>
              <a:rPr lang="ru-RU" sz="2000" dirty="0"/>
              <a:t> </a:t>
            </a:r>
            <a:r>
              <a:rPr lang="ru-RU" sz="2000" dirty="0" err="1"/>
              <a:t>сезимде</a:t>
            </a:r>
            <a:r>
              <a:rPr lang="ru-RU" sz="2000" dirty="0"/>
              <a:t> </a:t>
            </a:r>
            <a:r>
              <a:rPr lang="ru-RU" sz="2000" dirty="0" err="1"/>
              <a:t>болуп</a:t>
            </a:r>
            <a:r>
              <a:rPr lang="ru-RU" sz="2000" dirty="0"/>
              <a:t> жатат?  </a:t>
            </a:r>
          </a:p>
          <a:p>
            <a:pPr marL="342900" lvl="0" indent="-342900" rtl="0">
              <a:lnSpc>
                <a:spcPct val="100000"/>
              </a:lnSpc>
              <a:spcBef>
                <a:spcPts val="800"/>
              </a:spcBef>
              <a:spcAft>
                <a:spcPts val="0"/>
              </a:spcAft>
              <a:buClr>
                <a:schemeClr val="dk1"/>
              </a:buClr>
              <a:buSzPts val="2000"/>
              <a:buFont typeface="Arial" panose="020B0604020202020204" pitchFamily="34" charset="0"/>
              <a:buChar char="•"/>
            </a:pPr>
            <a:r>
              <a:rPr lang="ru-RU" sz="2000" dirty="0" err="1"/>
              <a:t>Силердин</a:t>
            </a:r>
            <a:r>
              <a:rPr lang="ru-RU" sz="2000" dirty="0"/>
              <a:t> </a:t>
            </a:r>
            <a:r>
              <a:rPr lang="ru-RU" sz="2000" dirty="0" err="1"/>
              <a:t>оюңарча</a:t>
            </a:r>
            <a:r>
              <a:rPr lang="ru-RU" sz="2000" dirty="0"/>
              <a:t>, Клим эмне сезип жатат?  </a:t>
            </a:r>
          </a:p>
          <a:p>
            <a:pPr marL="342900" lvl="0" indent="-342900" rtl="0">
              <a:lnSpc>
                <a:spcPct val="100000"/>
              </a:lnSpc>
              <a:spcBef>
                <a:spcPts val="800"/>
              </a:spcBef>
              <a:spcAft>
                <a:spcPts val="0"/>
              </a:spcAft>
              <a:buClr>
                <a:schemeClr val="dk1"/>
              </a:buClr>
              <a:buSzPts val="2000"/>
              <a:buFont typeface="Arial" panose="020B0604020202020204" pitchFamily="34" charset="0"/>
              <a:buChar char="•"/>
            </a:pPr>
            <a:r>
              <a:rPr lang="ru-RU" sz="2000" dirty="0"/>
              <a:t>Климдин кандай аракеттерди жасоого мүмкүнчүлүктөрү бар?  </a:t>
            </a:r>
          </a:p>
          <a:p>
            <a:pPr marL="342900" lvl="0" indent="-342900" rtl="0">
              <a:lnSpc>
                <a:spcPct val="100000"/>
              </a:lnSpc>
              <a:spcBef>
                <a:spcPts val="800"/>
              </a:spcBef>
              <a:spcAft>
                <a:spcPts val="0"/>
              </a:spcAft>
              <a:buClr>
                <a:schemeClr val="dk1"/>
              </a:buClr>
              <a:buSzPts val="2000"/>
              <a:buFont typeface="Arial" panose="020B0604020202020204" pitchFamily="34" charset="0"/>
              <a:buChar char="•"/>
            </a:pPr>
            <a:r>
              <a:rPr lang="ru-RU" sz="2000" dirty="0"/>
              <a:t>Бул аракеттердин мүмкүн болгон оң же терс кесепеттери кандай?  </a:t>
            </a:r>
          </a:p>
          <a:p>
            <a:pPr marL="342900" lvl="0" indent="-342900" rtl="0">
              <a:lnSpc>
                <a:spcPct val="100000"/>
              </a:lnSpc>
              <a:spcBef>
                <a:spcPts val="800"/>
              </a:spcBef>
              <a:spcAft>
                <a:spcPts val="0"/>
              </a:spcAft>
              <a:buClr>
                <a:schemeClr val="dk1"/>
              </a:buClr>
              <a:buSzPts val="2000"/>
              <a:buFont typeface="Arial" panose="020B0604020202020204" pitchFamily="34" charset="0"/>
              <a:buChar char="•"/>
            </a:pPr>
            <a:r>
              <a:rPr lang="ru-RU" sz="2000" dirty="0"/>
              <a:t>Сен кайсы </a:t>
            </a:r>
            <a:r>
              <a:rPr lang="ru-RU" sz="2000" dirty="0" err="1"/>
              <a:t>вариантты</a:t>
            </a:r>
            <a:r>
              <a:rPr lang="ru-RU" sz="2000" dirty="0"/>
              <a:t> </a:t>
            </a:r>
            <a:r>
              <a:rPr lang="ru-RU" sz="2000" dirty="0" err="1"/>
              <a:t>тандайсың</a:t>
            </a:r>
            <a:r>
              <a:rPr lang="ru-RU" sz="2000" dirty="0"/>
              <a:t> жана эмне үчүн? </a:t>
            </a: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3"/>
          <p:cNvPicPr preferRelativeResize="0"/>
          <p:nvPr/>
        </p:nvPicPr>
        <p:blipFill rotWithShape="1">
          <a:blip r:embed="rId3">
            <a:alphaModFix/>
          </a:blip>
          <a:srcRect b="7037"/>
          <a:stretch/>
        </p:blipFill>
        <p:spPr>
          <a:xfrm>
            <a:off x="5788750" y="4687375"/>
            <a:ext cx="3575748" cy="2216399"/>
          </a:xfrm>
          <a:prstGeom prst="rect">
            <a:avLst/>
          </a:prstGeom>
          <a:noFill/>
          <a:ln>
            <a:noFill/>
          </a:ln>
        </p:spPr>
      </p:pic>
      <p:sp>
        <p:nvSpPr>
          <p:cNvPr id="100" name="Google Shape;100;p3"/>
          <p:cNvSpPr txBox="1">
            <a:spLocks noGrp="1"/>
          </p:cNvSpPr>
          <p:nvPr>
            <p:ph type="title"/>
          </p:nvPr>
        </p:nvSpPr>
        <p:spPr>
          <a:xfrm>
            <a:off x="575506" y="313500"/>
            <a:ext cx="6389119" cy="5165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ru-RU" dirty="0"/>
              <a:t>ВОВА</a:t>
            </a:r>
            <a:endParaRPr dirty="0"/>
          </a:p>
        </p:txBody>
      </p:sp>
      <p:pic>
        <p:nvPicPr>
          <p:cNvPr id="101" name="Google Shape;101;p3"/>
          <p:cNvPicPr preferRelativeResize="0"/>
          <p:nvPr/>
        </p:nvPicPr>
        <p:blipFill rotWithShape="1">
          <a:blip r:embed="rId4">
            <a:alphaModFix/>
          </a:blip>
          <a:srcRect/>
          <a:stretch/>
        </p:blipFill>
        <p:spPr>
          <a:xfrm flipH="1">
            <a:off x="-1" y="4615925"/>
            <a:ext cx="1656651" cy="2368353"/>
          </a:xfrm>
          <a:prstGeom prst="rect">
            <a:avLst/>
          </a:prstGeom>
          <a:noFill/>
          <a:ln>
            <a:noFill/>
          </a:ln>
        </p:spPr>
      </p:pic>
      <p:sp>
        <p:nvSpPr>
          <p:cNvPr id="102" name="Google Shape;102;p3"/>
          <p:cNvSpPr txBox="1">
            <a:spLocks noGrp="1"/>
          </p:cNvSpPr>
          <p:nvPr>
            <p:ph type="body" idx="1"/>
          </p:nvPr>
        </p:nvSpPr>
        <p:spPr>
          <a:xfrm>
            <a:off x="577425" y="953125"/>
            <a:ext cx="5987004" cy="3582151"/>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600"/>
              <a:buNone/>
            </a:pPr>
            <a:r>
              <a:rPr lang="ru-RU" sz="2000" dirty="0"/>
              <a:t>Биздин класста бир бала бар, ал бир аз кызыктай  </a:t>
            </a:r>
          </a:p>
          <a:p>
            <a:pPr marL="0" lvl="0" indent="0">
              <a:lnSpc>
                <a:spcPct val="120000"/>
              </a:lnSpc>
              <a:spcBef>
                <a:spcPts val="0"/>
              </a:spcBef>
              <a:buSzPts val="1600"/>
              <a:buNone/>
            </a:pPr>
            <a:r>
              <a:rPr lang="ru-RU" sz="2000" dirty="0"/>
              <a:t>жана көпчүлүк </a:t>
            </a:r>
            <a:r>
              <a:rPr lang="ru-RU" sz="2000" dirty="0" err="1"/>
              <a:t>балдар</a:t>
            </a:r>
            <a:r>
              <a:rPr lang="ru-RU" sz="2000" dirty="0"/>
              <a:t> </a:t>
            </a:r>
            <a:r>
              <a:rPr lang="ru-RU" sz="2000" dirty="0" err="1"/>
              <a:t>аны</a:t>
            </a:r>
            <a:r>
              <a:rPr lang="ru-RU" sz="2000" dirty="0"/>
              <a:t> </a:t>
            </a:r>
            <a:r>
              <a:rPr lang="ru-RU" sz="2000" dirty="0" err="1"/>
              <a:t>башкача</a:t>
            </a:r>
            <a:r>
              <a:rPr lang="ru-RU" sz="2000" dirty="0"/>
              <a:t> </a:t>
            </a:r>
            <a:r>
              <a:rPr lang="ru-RU" sz="2000" dirty="0" err="1"/>
              <a:t>карашат</a:t>
            </a:r>
            <a:r>
              <a:rPr lang="ru-RU" sz="2000" dirty="0"/>
              <a:t>. </a:t>
            </a:r>
            <a:r>
              <a:rPr lang="ru-RU" sz="2000" dirty="0" err="1"/>
              <a:t>Аны</a:t>
            </a:r>
            <a:r>
              <a:rPr lang="ru-RU" sz="2000" dirty="0"/>
              <a:t> </a:t>
            </a:r>
            <a:r>
              <a:rPr lang="ru-RU" sz="2000" dirty="0" err="1"/>
              <a:t>менен</a:t>
            </a:r>
            <a:r>
              <a:rPr lang="ru-RU" sz="2000" dirty="0"/>
              <a:t> </a:t>
            </a:r>
            <a:r>
              <a:rPr lang="ru-RU" sz="2000" dirty="0" err="1"/>
              <a:t>дайыма</a:t>
            </a:r>
            <a:r>
              <a:rPr lang="ru-RU" sz="2000" dirty="0"/>
              <a:t> </a:t>
            </a:r>
            <a:r>
              <a:rPr lang="ru-RU" sz="2000" dirty="0" err="1"/>
              <a:t>күлкүлүү</a:t>
            </a:r>
            <a:r>
              <a:rPr lang="ru-RU" sz="2000" dirty="0"/>
              <a:t> </a:t>
            </a:r>
            <a:r>
              <a:rPr lang="ru-RU" sz="2000" dirty="0" err="1"/>
              <a:t>нерселер</a:t>
            </a:r>
            <a:r>
              <a:rPr lang="ru-RU" sz="2000" dirty="0"/>
              <a:t> </a:t>
            </a:r>
            <a:r>
              <a:rPr lang="ru-RU" sz="2000" dirty="0" err="1"/>
              <a:t>болуп</a:t>
            </a:r>
            <a:r>
              <a:rPr lang="ru-RU" sz="2000" dirty="0"/>
              <a:t> </a:t>
            </a:r>
            <a:r>
              <a:rPr lang="ru-RU" sz="2000" dirty="0" err="1"/>
              <a:t>турат</a:t>
            </a:r>
            <a:r>
              <a:rPr lang="ru-RU" sz="2000" dirty="0"/>
              <a:t>. </a:t>
            </a:r>
          </a:p>
          <a:p>
            <a:pPr marL="0" lvl="0" indent="0" algn="l" rtl="0">
              <a:lnSpc>
                <a:spcPct val="120000"/>
              </a:lnSpc>
              <a:spcBef>
                <a:spcPts val="0"/>
              </a:spcBef>
              <a:spcAft>
                <a:spcPts val="0"/>
              </a:spcAft>
              <a:buClr>
                <a:schemeClr val="dk1"/>
              </a:buClr>
              <a:buSzPts val="1600"/>
              <a:buNone/>
            </a:pPr>
            <a:r>
              <a:rPr lang="ru-RU" sz="2000" dirty="0"/>
              <a:t>Кечээ сабакта ал </a:t>
            </a:r>
            <a:r>
              <a:rPr lang="ru-RU" sz="2000" dirty="0" err="1"/>
              <a:t>доскага</a:t>
            </a:r>
            <a:r>
              <a:rPr lang="ru-RU" sz="2000" dirty="0"/>
              <a:t> чыгып бара </a:t>
            </a:r>
            <a:r>
              <a:rPr lang="ru-RU" sz="2000" dirty="0" err="1"/>
              <a:t>жатып</a:t>
            </a:r>
            <a:r>
              <a:rPr lang="ru-RU" sz="2000" dirty="0"/>
              <a:t> жыгылып кетти, </a:t>
            </a:r>
            <a:r>
              <a:rPr lang="ru-RU" sz="2000" dirty="0" err="1"/>
              <a:t>андан</a:t>
            </a:r>
            <a:r>
              <a:rPr lang="ru-RU" sz="2000" dirty="0"/>
              <a:t> </a:t>
            </a:r>
            <a:r>
              <a:rPr lang="ru-RU" sz="2000" dirty="0" err="1"/>
              <a:t>кийин</a:t>
            </a:r>
            <a:r>
              <a:rPr lang="ru-RU" sz="2000" dirty="0"/>
              <a:t> </a:t>
            </a:r>
            <a:r>
              <a:rPr lang="ru-RU" sz="2000" dirty="0" err="1"/>
              <a:t>ашканада</a:t>
            </a:r>
            <a:r>
              <a:rPr lang="ru-RU" sz="2000" dirty="0"/>
              <a:t> өзүнө апельсин ширесин төгүп алды. Кыскасы, ал </a:t>
            </a:r>
            <a:r>
              <a:rPr lang="ru-RU" sz="2000" dirty="0" err="1"/>
              <a:t>көпчүлүк</a:t>
            </a:r>
            <a:r>
              <a:rPr lang="ru-RU" sz="2000" dirty="0"/>
              <a:t> </a:t>
            </a:r>
            <a:r>
              <a:rPr lang="ru-RU" sz="2000" dirty="0" err="1"/>
              <a:t>учурда</a:t>
            </a:r>
            <a:r>
              <a:rPr lang="ru-RU" sz="2000" dirty="0"/>
              <a:t> </a:t>
            </a:r>
            <a:r>
              <a:rPr lang="ru-RU" sz="2000" dirty="0" err="1"/>
              <a:t>күлкүлүү</a:t>
            </a:r>
            <a:r>
              <a:rPr lang="ru-RU" sz="2000" dirty="0"/>
              <a:t>  тамашалардын объектисине айланат. Мен булардын баарына күбө болгондо, өзүмдү жаман сезем.</a:t>
            </a:r>
            <a:endParaRPr sz="2000" dirty="0"/>
          </a:p>
        </p:txBody>
      </p:sp>
      <p:sp>
        <p:nvSpPr>
          <p:cNvPr id="103" name="Google Shape;103;p3"/>
          <p:cNvSpPr txBox="1">
            <a:spLocks noGrp="1"/>
          </p:cNvSpPr>
          <p:nvPr>
            <p:ph type="body" idx="2"/>
          </p:nvPr>
        </p:nvSpPr>
        <p:spPr>
          <a:xfrm>
            <a:off x="6698512" y="857024"/>
            <a:ext cx="5271537" cy="433394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err="1"/>
              <a:t>Абалдын</a:t>
            </a:r>
            <a:r>
              <a:rPr lang="ru-RU" sz="2000" dirty="0"/>
              <a:t> татаалдыгы эмнеде?</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err="1"/>
              <a:t>Силердин</a:t>
            </a:r>
            <a:r>
              <a:rPr lang="ru-RU" sz="2000" dirty="0"/>
              <a:t> </a:t>
            </a:r>
            <a:r>
              <a:rPr lang="ru-RU" sz="2000" dirty="0" err="1"/>
              <a:t>оюңарча</a:t>
            </a:r>
            <a:r>
              <a:rPr lang="ru-RU" sz="2000" dirty="0"/>
              <a:t>, </a:t>
            </a:r>
            <a:r>
              <a:rPr lang="ru-RU" sz="2000" dirty="0" err="1"/>
              <a:t>жаңы</a:t>
            </a:r>
            <a:r>
              <a:rPr lang="ru-RU" sz="2000" dirty="0"/>
              <a:t> </a:t>
            </a:r>
            <a:r>
              <a:rPr lang="ru-RU" sz="2000" dirty="0" err="1"/>
              <a:t>окуучуда</a:t>
            </a:r>
            <a:r>
              <a:rPr lang="ru-RU" sz="2000" dirty="0"/>
              <a:t> </a:t>
            </a:r>
            <a:r>
              <a:rPr lang="ru-RU" sz="2000" dirty="0" err="1"/>
              <a:t>эмне</a:t>
            </a:r>
            <a:r>
              <a:rPr lang="ru-RU" sz="2000" dirty="0"/>
              <a:t> </a:t>
            </a:r>
            <a:r>
              <a:rPr lang="ru-RU" sz="2000" dirty="0" err="1"/>
              <a:t>сезим</a:t>
            </a:r>
            <a:r>
              <a:rPr lang="ru-RU" sz="2000" dirty="0"/>
              <a:t> </a:t>
            </a:r>
            <a:r>
              <a:rPr lang="ru-RU" sz="2000" dirty="0" err="1"/>
              <a:t>болуп</a:t>
            </a:r>
            <a:r>
              <a:rPr lang="ru-RU" sz="2000" dirty="0"/>
              <a:t> </a:t>
            </a:r>
            <a:r>
              <a:rPr lang="ru-RU" sz="2000" dirty="0" err="1"/>
              <a:t>жатат</a:t>
            </a:r>
            <a:r>
              <a:rPr lang="ru-RU" sz="2000" dirty="0"/>
              <a:t>?</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err="1"/>
              <a:t>Силердин</a:t>
            </a:r>
            <a:r>
              <a:rPr lang="ru-RU" sz="2000" dirty="0"/>
              <a:t> </a:t>
            </a:r>
            <a:r>
              <a:rPr lang="ru-RU" sz="2000" dirty="0" err="1"/>
              <a:t>оюңарча</a:t>
            </a:r>
            <a:r>
              <a:rPr lang="ru-RU" sz="2000" dirty="0"/>
              <a:t>, Вова </a:t>
            </a:r>
            <a:r>
              <a:rPr lang="ru-RU" sz="2000" dirty="0" err="1"/>
              <a:t>кандай</a:t>
            </a:r>
            <a:r>
              <a:rPr lang="ru-RU" sz="2000" dirty="0"/>
              <a:t> </a:t>
            </a:r>
            <a:r>
              <a:rPr lang="ru-RU" sz="2000" dirty="0" err="1"/>
              <a:t>сезимде</a:t>
            </a:r>
            <a:r>
              <a:rPr lang="ru-RU" sz="2000" dirty="0"/>
              <a:t> </a:t>
            </a:r>
            <a:r>
              <a:rPr lang="ru-RU" sz="2000" dirty="0" err="1"/>
              <a:t>болуп</a:t>
            </a:r>
            <a:r>
              <a:rPr lang="ru-RU" sz="2000" dirty="0"/>
              <a:t> </a:t>
            </a:r>
            <a:r>
              <a:rPr lang="ru-RU" sz="2000" dirty="0" err="1"/>
              <a:t>жатат</a:t>
            </a:r>
            <a:r>
              <a:rPr lang="ru-RU" sz="2000" dirty="0"/>
              <a:t>?</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Вованын кандай аракет </a:t>
            </a:r>
            <a:r>
              <a:rPr lang="ru-RU" sz="2000" dirty="0" err="1"/>
              <a:t>кылуу</a:t>
            </a:r>
            <a:r>
              <a:rPr lang="ru-RU" sz="2000" dirty="0"/>
              <a:t> </a:t>
            </a:r>
            <a:r>
              <a:rPr lang="ru-RU" sz="2000" dirty="0" err="1"/>
              <a:t>мүмкүнчүлүктөрү</a:t>
            </a:r>
            <a:r>
              <a:rPr lang="ru-RU" sz="2000" dirty="0"/>
              <a:t> бар?</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Бул аракеттердин мүмкүн болгон оң же терс </a:t>
            </a:r>
            <a:r>
              <a:rPr lang="ru-RU" sz="2000" dirty="0" err="1"/>
              <a:t>натыйжалары</a:t>
            </a:r>
            <a:r>
              <a:rPr lang="ru-RU" sz="2000" dirty="0"/>
              <a:t> </a:t>
            </a:r>
            <a:r>
              <a:rPr lang="ru-RU" sz="2000" dirty="0" err="1"/>
              <a:t>кандай</a:t>
            </a:r>
            <a:r>
              <a:rPr lang="ru-RU" sz="2000" dirty="0"/>
              <a:t> </a:t>
            </a:r>
            <a:r>
              <a:rPr lang="ru-RU" sz="2000" dirty="0" err="1"/>
              <a:t>болушу</a:t>
            </a:r>
            <a:r>
              <a:rPr lang="ru-RU" sz="2000" dirty="0"/>
              <a:t> </a:t>
            </a:r>
            <a:r>
              <a:rPr lang="ru-RU" sz="2000" dirty="0" err="1"/>
              <a:t>мүмкүн</a:t>
            </a:r>
            <a:r>
              <a:rPr lang="ru-RU" sz="2000" dirty="0"/>
              <a:t>?</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Сен кайсы </a:t>
            </a:r>
            <a:r>
              <a:rPr lang="ru-RU" sz="2000" dirty="0" err="1"/>
              <a:t>вариантты</a:t>
            </a:r>
            <a:r>
              <a:rPr lang="ru-RU" sz="2000" dirty="0"/>
              <a:t> </a:t>
            </a:r>
            <a:r>
              <a:rPr lang="ru-RU" sz="2000" dirty="0" err="1"/>
              <a:t>тандайсың</a:t>
            </a:r>
            <a:r>
              <a:rPr lang="ru-RU" sz="2000" dirty="0"/>
              <a:t> жана эмне үчүн?</a:t>
            </a:r>
            <a:endParaRPr sz="2000" dirty="0"/>
          </a:p>
        </p:txBody>
      </p:sp>
      <p:pic>
        <p:nvPicPr>
          <p:cNvPr id="104" name="Google Shape;104;p3"/>
          <p:cNvPicPr preferRelativeResize="0"/>
          <p:nvPr/>
        </p:nvPicPr>
        <p:blipFill rotWithShape="1">
          <a:blip r:embed="rId5">
            <a:alphaModFix/>
          </a:blip>
          <a:srcRect l="54754" r="19565"/>
          <a:stretch/>
        </p:blipFill>
        <p:spPr>
          <a:xfrm>
            <a:off x="10624375" y="4083225"/>
            <a:ext cx="1345675" cy="2774776"/>
          </a:xfrm>
          <a:prstGeom prst="rect">
            <a:avLst/>
          </a:prstGeom>
          <a:noFill/>
          <a:ln>
            <a:noFill/>
          </a:ln>
        </p:spPr>
      </p:pic>
      <p:sp>
        <p:nvSpPr>
          <p:cNvPr id="105" name="Google Shape;105;p3"/>
          <p:cNvSpPr txBox="1"/>
          <p:nvPr/>
        </p:nvSpPr>
        <p:spPr>
          <a:xfrm>
            <a:off x="6704744" y="415850"/>
            <a:ext cx="4209300" cy="546914"/>
          </a:xfrm>
          <a:prstGeom prst="rect">
            <a:avLst/>
          </a:prstGeom>
          <a:noFill/>
          <a:ln>
            <a:noFill/>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2200"/>
              <a:buFont typeface="Arial"/>
              <a:buNone/>
            </a:pPr>
            <a:r>
              <a:rPr lang="ru-RU" sz="2200" b="1" i="0" u="none" strike="noStrike" cap="none" dirty="0">
                <a:solidFill>
                  <a:schemeClr val="accent6"/>
                </a:solidFill>
                <a:latin typeface="Calibri"/>
                <a:ea typeface="Calibri"/>
                <a:cs typeface="Calibri"/>
                <a:sym typeface="Calibri"/>
              </a:rPr>
              <a:t>Ой жүгүртүү үчүн суроолор</a:t>
            </a:r>
            <a:endParaRPr lang="ru-RU" sz="2200" b="0" i="0" u="none" strike="noStrike" cap="none" dirty="0">
              <a:solidFill>
                <a:srgbClr val="000000"/>
              </a:solidFill>
              <a:latin typeface="Calibri"/>
              <a:ea typeface="Calibri"/>
              <a:cs typeface="Calibri"/>
              <a:sym typeface="Calibri"/>
            </a:endParaRPr>
          </a:p>
        </p:txBody>
      </p:sp>
      <p:sp>
        <p:nvSpPr>
          <p:cNvPr id="106" name="Google Shape;106;p3"/>
          <p:cNvSpPr txBox="1"/>
          <p:nvPr/>
        </p:nvSpPr>
        <p:spPr>
          <a:xfrm>
            <a:off x="1770270" y="4217194"/>
            <a:ext cx="4651797" cy="2339072"/>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ru-RU" sz="2000" b="0" i="0" u="none" strike="noStrike" cap="none" dirty="0">
                <a:solidFill>
                  <a:schemeClr val="dk1"/>
                </a:solidFill>
                <a:latin typeface="Calibri"/>
                <a:ea typeface="Calibri"/>
                <a:cs typeface="Calibri"/>
                <a:sym typeface="Calibri"/>
              </a:rPr>
              <a:t>Мен анын </a:t>
            </a:r>
            <a:r>
              <a:rPr lang="ru-RU" sz="2000" b="0" i="0" u="none" strike="noStrike" cap="none" dirty="0" err="1">
                <a:solidFill>
                  <a:schemeClr val="dk1"/>
                </a:solidFill>
                <a:latin typeface="Calibri"/>
                <a:ea typeface="Calibri"/>
                <a:cs typeface="Calibri"/>
                <a:sym typeface="Calibri"/>
              </a:rPr>
              <a:t>менен</a:t>
            </a:r>
            <a:r>
              <a:rPr lang="ru-RU" sz="2000" b="0" i="0" u="none" strike="noStrike" cap="none" dirty="0">
                <a:solidFill>
                  <a:schemeClr val="dk1"/>
                </a:solidFill>
                <a:latin typeface="Calibri"/>
                <a:ea typeface="Calibri"/>
                <a:cs typeface="Calibri"/>
                <a:sym typeface="Calibri"/>
              </a:rPr>
              <a:t> </a:t>
            </a:r>
            <a:r>
              <a:rPr lang="ru-RU" sz="2000" b="0" i="0" u="none" strike="noStrike" cap="none" dirty="0" err="1">
                <a:solidFill>
                  <a:schemeClr val="dk1"/>
                </a:solidFill>
                <a:latin typeface="Calibri"/>
                <a:ea typeface="Calibri"/>
                <a:cs typeface="Calibri"/>
                <a:sym typeface="Calibri"/>
              </a:rPr>
              <a:t>дос</a:t>
            </a:r>
            <a:r>
              <a:rPr lang="ru-RU" sz="2000" b="0" i="0" u="none" strike="noStrike" cap="none" dirty="0">
                <a:solidFill>
                  <a:schemeClr val="dk1"/>
                </a:solidFill>
                <a:latin typeface="Calibri"/>
                <a:ea typeface="Calibri"/>
                <a:cs typeface="Calibri"/>
                <a:sym typeface="Calibri"/>
              </a:rPr>
              <a:t> </a:t>
            </a:r>
            <a:r>
              <a:rPr lang="ru-RU" sz="2000" b="0" i="0" u="none" strike="noStrike" cap="none" dirty="0" err="1">
                <a:solidFill>
                  <a:schemeClr val="dk1"/>
                </a:solidFill>
                <a:latin typeface="Calibri"/>
                <a:ea typeface="Calibri"/>
                <a:cs typeface="Calibri"/>
                <a:sym typeface="Calibri"/>
              </a:rPr>
              <a:t>болгум</a:t>
            </a:r>
            <a:r>
              <a:rPr lang="ru-RU" sz="2000" b="0" i="0" u="none" strike="noStrike" cap="none" dirty="0">
                <a:solidFill>
                  <a:schemeClr val="dk1"/>
                </a:solidFill>
                <a:latin typeface="Calibri"/>
                <a:ea typeface="Calibri"/>
                <a:cs typeface="Calibri"/>
                <a:sym typeface="Calibri"/>
              </a:rPr>
              <a:t> келет, бирок анте </a:t>
            </a:r>
            <a:r>
              <a:rPr lang="ru-RU" sz="2000" b="0" i="0" u="none" strike="noStrike" cap="none" dirty="0" err="1">
                <a:solidFill>
                  <a:schemeClr val="dk1"/>
                </a:solidFill>
                <a:latin typeface="Calibri"/>
                <a:ea typeface="Calibri"/>
                <a:cs typeface="Calibri"/>
                <a:sym typeface="Calibri"/>
              </a:rPr>
              <a:t>турган</a:t>
            </a:r>
            <a:r>
              <a:rPr lang="ru-RU" sz="2000" b="0" i="0" u="none" strike="noStrike" cap="none" dirty="0">
                <a:solidFill>
                  <a:schemeClr val="dk1"/>
                </a:solidFill>
                <a:latin typeface="Calibri"/>
                <a:ea typeface="Calibri"/>
                <a:cs typeface="Calibri"/>
                <a:sym typeface="Calibri"/>
              </a:rPr>
              <a:t> </a:t>
            </a:r>
            <a:r>
              <a:rPr lang="ru-RU" sz="2000" b="0" i="0" u="none" strike="noStrike" cap="none" dirty="0" err="1">
                <a:solidFill>
                  <a:schemeClr val="dk1"/>
                </a:solidFill>
                <a:latin typeface="Calibri"/>
                <a:ea typeface="Calibri"/>
                <a:cs typeface="Calibri"/>
                <a:sym typeface="Calibri"/>
              </a:rPr>
              <a:t>болсом</a:t>
            </a:r>
            <a:r>
              <a:rPr lang="ru-RU" sz="2000" b="0" i="0" u="none" strike="noStrike" cap="none" dirty="0">
                <a:solidFill>
                  <a:schemeClr val="dk1"/>
                </a:solidFill>
                <a:latin typeface="Calibri"/>
                <a:ea typeface="Calibri"/>
                <a:cs typeface="Calibri"/>
                <a:sym typeface="Calibri"/>
              </a:rPr>
              <a:t>, классташтарым мени да шылдыңдап, мазактай башташат деп корком. </a:t>
            </a:r>
          </a:p>
          <a:p>
            <a:pPr lvl="0"/>
            <a:r>
              <a:rPr lang="ru-RU" sz="2000" b="0" i="0" u="none" strike="noStrike" cap="none" dirty="0">
                <a:solidFill>
                  <a:schemeClr val="dk1"/>
                </a:solidFill>
                <a:latin typeface="Calibri"/>
                <a:ea typeface="Calibri"/>
                <a:cs typeface="Calibri"/>
                <a:sym typeface="Calibri"/>
              </a:rPr>
              <a:t>Эмне кылсам болот</a:t>
            </a:r>
            <a:r>
              <a:rPr lang="ru-RU" sz="2000" b="0" i="0" u="none" strike="noStrike" cap="none" dirty="0" smtClean="0">
                <a:solidFill>
                  <a:schemeClr val="dk1"/>
                </a:solidFill>
                <a:latin typeface="Calibri"/>
                <a:ea typeface="Calibri"/>
                <a:cs typeface="Calibri"/>
                <a:sym typeface="Calibri"/>
              </a:rPr>
              <a:t>?</a:t>
            </a:r>
            <a:r>
              <a:rPr lang="ru-RU" dirty="0" smtClean="0"/>
              <a:t> </a:t>
            </a:r>
            <a:endParaRPr lang="ru-RU" dirty="0"/>
          </a:p>
          <a:p>
            <a:pPr>
              <a:lnSpc>
                <a:spcPct val="120000"/>
              </a:lnSpc>
              <a:buSzPts val="2000"/>
            </a:pP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419825" y="273975"/>
            <a:ext cx="6115729" cy="60600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ru-RU" dirty="0"/>
              <a:t>ВАН ЛИ</a:t>
            </a:r>
            <a:endParaRPr dirty="0"/>
          </a:p>
        </p:txBody>
      </p:sp>
      <p:sp>
        <p:nvSpPr>
          <p:cNvPr id="112" name="Google Shape;112;p4"/>
          <p:cNvSpPr txBox="1">
            <a:spLocks noGrp="1"/>
          </p:cNvSpPr>
          <p:nvPr>
            <p:ph type="body" idx="1"/>
          </p:nvPr>
        </p:nvSpPr>
        <p:spPr>
          <a:xfrm>
            <a:off x="419825" y="1024725"/>
            <a:ext cx="5797800" cy="5289448"/>
          </a:xfrm>
          <a:prstGeom prst="rect">
            <a:avLst/>
          </a:prstGeom>
          <a:noFill/>
          <a:ln>
            <a:noFill/>
          </a:ln>
        </p:spPr>
        <p:txBody>
          <a:bodyPr spcFirstLastPara="1" wrap="square" lIns="91425" tIns="45700" rIns="91425" bIns="45700" anchor="t" anchorCtr="0">
            <a:noAutofit/>
          </a:bodyPr>
          <a:lstStyle/>
          <a:p>
            <a:pPr marL="114300" lvl="0" indent="0">
              <a:lnSpc>
                <a:spcPct val="100000"/>
              </a:lnSpc>
              <a:buNone/>
            </a:pPr>
            <a:r>
              <a:rPr lang="ru-RU" sz="2000" dirty="0"/>
              <a:t>Менин атым Ван Ли, атам — кытай. Мен кытайлык тамырларым менен чындап сыймыктанам, бирок мектепте бул тууралуу айтуудан корком, анткени мен жакында эле бул жакка которулдум, жана балдар мага ишенбегендей карашат. Мен Кытай, анын маданияты жөнүндө көп кызыктуу нерселерди айтып бере алмакмын, жана, </a:t>
            </a:r>
            <a:r>
              <a:rPr lang="ru-RU" sz="2000" dirty="0" err="1"/>
              <a:t>балким</a:t>
            </a:r>
            <a:r>
              <a:rPr lang="ru-RU" sz="2000" dirty="0"/>
              <a:t> </a:t>
            </a:r>
            <a:r>
              <a:rPr lang="ru-RU" sz="2000" dirty="0" err="1"/>
              <a:t>бул</a:t>
            </a:r>
            <a:r>
              <a:rPr lang="ru-RU" sz="2000" dirty="0"/>
              <a:t> менин классташтарыма бул кызыктуу болмок. Бирок, </a:t>
            </a:r>
            <a:r>
              <a:rPr lang="ru-RU" sz="2000" dirty="0" err="1"/>
              <a:t>ошол</a:t>
            </a:r>
            <a:r>
              <a:rPr lang="ru-RU" sz="2000" dirty="0"/>
              <a:t> эле </a:t>
            </a:r>
            <a:r>
              <a:rPr lang="ru-RU" sz="2000" dirty="0" err="1"/>
              <a:t>учурда</a:t>
            </a:r>
            <a:r>
              <a:rPr lang="ru-RU" sz="2000" dirty="0"/>
              <a:t>, мен </a:t>
            </a:r>
            <a:r>
              <a:rPr lang="ru-RU" sz="2000" dirty="0" err="1"/>
              <a:t>жана</a:t>
            </a:r>
            <a:r>
              <a:rPr lang="ru-RU" sz="2000" dirty="0"/>
              <a:t> </a:t>
            </a:r>
            <a:r>
              <a:rPr lang="ru-RU" sz="2000" dirty="0" err="1"/>
              <a:t>менин</a:t>
            </a:r>
            <a:r>
              <a:rPr lang="ru-RU" sz="2000" dirty="0"/>
              <a:t> </a:t>
            </a:r>
            <a:r>
              <a:rPr lang="ru-RU" sz="2000" dirty="0" err="1"/>
              <a:t>үй-бүлөмдүн</a:t>
            </a:r>
            <a:r>
              <a:rPr lang="ru-RU" sz="2000" dirty="0"/>
              <a:t> </a:t>
            </a:r>
            <a:r>
              <a:rPr lang="ru-RU" sz="2000" dirty="0" err="1"/>
              <a:t>кытай</a:t>
            </a:r>
            <a:r>
              <a:rPr lang="ru-RU" sz="2000" dirty="0"/>
              <a:t> </a:t>
            </a:r>
            <a:r>
              <a:rPr lang="ru-RU" sz="2000" dirty="0" err="1"/>
              <a:t>салттары</a:t>
            </a:r>
            <a:r>
              <a:rPr lang="ru-RU" sz="2000" dirty="0"/>
              <a:t>, </a:t>
            </a:r>
            <a:r>
              <a:rPr lang="ru-RU" sz="2000" dirty="0" err="1"/>
              <a:t>анын</a:t>
            </a:r>
            <a:r>
              <a:rPr lang="ru-RU" sz="2000" dirty="0"/>
              <a:t>  </a:t>
            </a:r>
            <a:r>
              <a:rPr lang="ru-RU" sz="2000" dirty="0" err="1"/>
              <a:t>өзгөчөлүктөрү</a:t>
            </a:r>
            <a:r>
              <a:rPr lang="ru-RU" sz="2000" dirty="0"/>
              <a:t> </a:t>
            </a:r>
            <a:r>
              <a:rPr lang="ru-RU" sz="2000" dirty="0" err="1"/>
              <a:t>баарына</a:t>
            </a:r>
            <a:r>
              <a:rPr lang="ru-RU" sz="2000" dirty="0"/>
              <a:t> кызыктай көрүнүп, эч ким </a:t>
            </a:r>
            <a:r>
              <a:rPr lang="ru-RU" sz="2000" dirty="0" err="1"/>
              <a:t>мени</a:t>
            </a:r>
            <a:r>
              <a:rPr lang="ru-RU" sz="2000" dirty="0"/>
              <a:t> менен сүйлөшкүсү келбей калат деп корком. Анда мен жаңы мектепте таптакыр доссуз калам. Эмне кылсам болот? </a:t>
            </a:r>
          </a:p>
          <a:p>
            <a:pPr marL="0" indent="0">
              <a:lnSpc>
                <a:spcPct val="100000"/>
              </a:lnSpc>
              <a:spcBef>
                <a:spcPts val="0"/>
              </a:spcBef>
              <a:buSzPts val="1600"/>
              <a:buNone/>
            </a:pPr>
            <a:endParaRPr lang="ru-RU" sz="1400" dirty="0"/>
          </a:p>
          <a:p>
            <a:pPr marL="0" lvl="0" indent="0" algn="l" rtl="0">
              <a:lnSpc>
                <a:spcPct val="100000"/>
              </a:lnSpc>
              <a:spcBef>
                <a:spcPts val="0"/>
              </a:spcBef>
              <a:spcAft>
                <a:spcPts val="0"/>
              </a:spcAft>
              <a:buClr>
                <a:schemeClr val="dk1"/>
              </a:buClr>
              <a:buSzPts val="1600"/>
              <a:buNone/>
            </a:pPr>
            <a:endParaRPr sz="2000" dirty="0"/>
          </a:p>
        </p:txBody>
      </p:sp>
      <p:sp>
        <p:nvSpPr>
          <p:cNvPr id="113" name="Google Shape;113;p4"/>
          <p:cNvSpPr txBox="1"/>
          <p:nvPr/>
        </p:nvSpPr>
        <p:spPr>
          <a:xfrm>
            <a:off x="6555116" y="410063"/>
            <a:ext cx="4209300" cy="546914"/>
          </a:xfrm>
          <a:prstGeom prst="rect">
            <a:avLst/>
          </a:prstGeom>
          <a:noFill/>
          <a:ln>
            <a:noFill/>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2200"/>
              <a:buFont typeface="Arial"/>
              <a:buNone/>
            </a:pPr>
            <a:r>
              <a:rPr lang="ru-RU" sz="2200" b="1" i="0" u="none" strike="noStrike" cap="none" dirty="0">
                <a:solidFill>
                  <a:schemeClr val="accent6"/>
                </a:solidFill>
                <a:latin typeface="Calibri"/>
                <a:ea typeface="Calibri"/>
                <a:cs typeface="Calibri"/>
                <a:sym typeface="Calibri"/>
              </a:rPr>
              <a:t>Ой жүгүртүү үчүн суроолор</a:t>
            </a:r>
            <a:endParaRPr sz="2200" b="0" i="0" u="none" strike="noStrike" cap="none" dirty="0">
              <a:solidFill>
                <a:srgbClr val="000000"/>
              </a:solidFill>
              <a:latin typeface="Calibri"/>
              <a:ea typeface="Calibri"/>
              <a:cs typeface="Calibri"/>
              <a:sym typeface="Calibri"/>
            </a:endParaRPr>
          </a:p>
        </p:txBody>
      </p:sp>
      <p:pic>
        <p:nvPicPr>
          <p:cNvPr id="114" name="Google Shape;114;p4"/>
          <p:cNvPicPr preferRelativeResize="0"/>
          <p:nvPr/>
        </p:nvPicPr>
        <p:blipFill rotWithShape="1">
          <a:blip r:embed="rId3">
            <a:alphaModFix/>
          </a:blip>
          <a:srcRect/>
          <a:stretch/>
        </p:blipFill>
        <p:spPr>
          <a:xfrm>
            <a:off x="6217625" y="4735480"/>
            <a:ext cx="4283875" cy="2187175"/>
          </a:xfrm>
          <a:prstGeom prst="rect">
            <a:avLst/>
          </a:prstGeom>
          <a:noFill/>
          <a:ln>
            <a:noFill/>
          </a:ln>
        </p:spPr>
      </p:pic>
      <p:sp>
        <p:nvSpPr>
          <p:cNvPr id="115" name="Google Shape;115;p4"/>
          <p:cNvSpPr txBox="1">
            <a:spLocks noGrp="1"/>
          </p:cNvSpPr>
          <p:nvPr>
            <p:ph type="body" idx="2"/>
          </p:nvPr>
        </p:nvSpPr>
        <p:spPr>
          <a:xfrm>
            <a:off x="6568313" y="909225"/>
            <a:ext cx="5365898" cy="4351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Абалдын татаалдыгы эмнеде?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err="1"/>
              <a:t>Силердин</a:t>
            </a:r>
            <a:r>
              <a:rPr lang="ru-RU" sz="2000" dirty="0"/>
              <a:t> </a:t>
            </a:r>
            <a:r>
              <a:rPr lang="ru-RU" sz="2000" dirty="0" err="1"/>
              <a:t>оюңарча</a:t>
            </a:r>
            <a:r>
              <a:rPr lang="ru-RU" sz="2000" dirty="0"/>
              <a:t>, Ван Ли </a:t>
            </a:r>
            <a:r>
              <a:rPr lang="ru-RU" sz="2000" dirty="0" err="1"/>
              <a:t>кандай</a:t>
            </a:r>
            <a:r>
              <a:rPr lang="ru-RU" sz="2000" dirty="0"/>
              <a:t> </a:t>
            </a:r>
            <a:r>
              <a:rPr lang="ru-RU" sz="2000" dirty="0" err="1"/>
              <a:t>сезимде</a:t>
            </a:r>
            <a:r>
              <a:rPr lang="ru-RU" sz="2000" dirty="0"/>
              <a:t> </a:t>
            </a:r>
            <a:r>
              <a:rPr lang="ru-RU" sz="2000" dirty="0" err="1"/>
              <a:t>болуп</a:t>
            </a:r>
            <a:r>
              <a:rPr lang="ru-RU" sz="2000" dirty="0"/>
              <a:t> </a:t>
            </a:r>
            <a:r>
              <a:rPr lang="ru-RU" sz="2000" dirty="0" err="1"/>
              <a:t>жатат</a:t>
            </a:r>
            <a:r>
              <a:rPr lang="ru-RU" sz="2000" dirty="0"/>
              <a:t>?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Баланын абалдан чыгуу үчүн кандай варианттары бар?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Бул аракеттердин мүмкүн болгон оң же терс </a:t>
            </a:r>
            <a:r>
              <a:rPr lang="ru-RU" sz="2000" dirty="0" err="1"/>
              <a:t>натыйжалары</a:t>
            </a:r>
            <a:r>
              <a:rPr lang="ru-RU" sz="2000" dirty="0"/>
              <a:t> </a:t>
            </a:r>
            <a:r>
              <a:rPr lang="ru-RU" sz="2000" dirty="0" err="1"/>
              <a:t>кандай</a:t>
            </a:r>
            <a:r>
              <a:rPr lang="ru-RU" sz="2000" dirty="0"/>
              <a:t> </a:t>
            </a:r>
            <a:r>
              <a:rPr lang="ru-RU" sz="2000" dirty="0" err="1"/>
              <a:t>болушу</a:t>
            </a:r>
            <a:r>
              <a:rPr lang="ru-RU" sz="2000" dirty="0"/>
              <a:t> </a:t>
            </a:r>
            <a:r>
              <a:rPr lang="ru-RU" sz="2000" dirty="0" err="1"/>
              <a:t>мүмкүн</a:t>
            </a:r>
            <a:r>
              <a:rPr lang="ru-RU" sz="2000" dirty="0"/>
              <a:t>?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Сен кайсы </a:t>
            </a:r>
            <a:r>
              <a:rPr lang="ru-RU" sz="2000" dirty="0" err="1"/>
              <a:t>вариантты</a:t>
            </a:r>
            <a:r>
              <a:rPr lang="ru-RU" sz="2000" dirty="0"/>
              <a:t> </a:t>
            </a:r>
            <a:r>
              <a:rPr lang="ru-RU" sz="2000" dirty="0" err="1"/>
              <a:t>тандайт</a:t>
            </a:r>
            <a:r>
              <a:rPr lang="ru-RU" sz="2000" dirty="0"/>
              <a:t> </a:t>
            </a:r>
            <a:r>
              <a:rPr lang="ru-RU" sz="2000" dirty="0" err="1"/>
              <a:t>элең</a:t>
            </a:r>
            <a:r>
              <a:rPr lang="ru-RU" sz="2000" dirty="0"/>
              <a:t> </a:t>
            </a:r>
            <a:r>
              <a:rPr lang="ru-RU" sz="2000" dirty="0" err="1"/>
              <a:t>жана</a:t>
            </a:r>
            <a:r>
              <a:rPr lang="ru-RU" sz="2000" dirty="0"/>
              <a:t> эмне үчүн?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Ван Линин жаңы классташтарына эмне деп кеңеш берет </a:t>
            </a:r>
            <a:r>
              <a:rPr lang="ru-RU" sz="2000" dirty="0" err="1"/>
              <a:t>элеңер</a:t>
            </a:r>
            <a:r>
              <a:rPr lang="ru-RU" sz="2000" dirty="0"/>
              <a:t>? </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a:off x="557475" y="264375"/>
            <a:ext cx="2184900" cy="681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ru-RU"/>
              <a:t>АННА</a:t>
            </a:r>
            <a:endParaRPr/>
          </a:p>
        </p:txBody>
      </p:sp>
      <p:sp>
        <p:nvSpPr>
          <p:cNvPr id="121" name="Google Shape;121;p5"/>
          <p:cNvSpPr txBox="1">
            <a:spLocks noGrp="1"/>
          </p:cNvSpPr>
          <p:nvPr>
            <p:ph type="body" idx="1"/>
          </p:nvPr>
        </p:nvSpPr>
        <p:spPr>
          <a:xfrm>
            <a:off x="471250" y="968500"/>
            <a:ext cx="6564000" cy="4674918"/>
          </a:xfrm>
          <a:prstGeom prst="rect">
            <a:avLst/>
          </a:prstGeom>
          <a:noFill/>
          <a:ln>
            <a:noFill/>
          </a:ln>
        </p:spPr>
        <p:txBody>
          <a:bodyPr spcFirstLastPara="1" wrap="square" lIns="91425" tIns="45700" rIns="91425" bIns="45700" anchor="t" anchorCtr="0">
            <a:noAutofit/>
          </a:bodyPr>
          <a:lstStyle/>
          <a:p>
            <a:pPr marL="114300" lvl="0" indent="0">
              <a:lnSpc>
                <a:spcPct val="100000"/>
              </a:lnSpc>
              <a:buNone/>
            </a:pPr>
            <a:r>
              <a:rPr lang="ru-RU" sz="2000" dirty="0"/>
              <a:t>Биздин </a:t>
            </a:r>
            <a:r>
              <a:rPr lang="ru-RU" sz="2000" dirty="0" err="1"/>
              <a:t>класска</a:t>
            </a:r>
            <a:r>
              <a:rPr lang="ru-RU" sz="2000" dirty="0"/>
              <a:t> Руслан </a:t>
            </a:r>
            <a:r>
              <a:rPr lang="ru-RU" sz="2000" dirty="0" err="1"/>
              <a:t>деген</a:t>
            </a:r>
            <a:r>
              <a:rPr lang="ru-RU" sz="2000" dirty="0"/>
              <a:t> </a:t>
            </a:r>
            <a:r>
              <a:rPr lang="ru-RU" sz="2000" dirty="0" err="1"/>
              <a:t>жаңы</a:t>
            </a:r>
            <a:r>
              <a:rPr lang="ru-RU" sz="2000" dirty="0"/>
              <a:t> </a:t>
            </a:r>
            <a:r>
              <a:rPr lang="ru-RU" sz="2000" dirty="0" err="1"/>
              <a:t>окуучу</a:t>
            </a:r>
            <a:r>
              <a:rPr lang="ru-RU" sz="2000" dirty="0"/>
              <a:t> </a:t>
            </a:r>
            <a:r>
              <a:rPr lang="ru-RU" sz="2000" dirty="0" err="1"/>
              <a:t>келди</a:t>
            </a:r>
            <a:r>
              <a:rPr lang="ru-RU" sz="2000" dirty="0"/>
              <a:t>. Биз экөөбүз абдан окшошпуз: бир эле жаныбарларды жакшы көрөбүз, бир эле компьютердик оюндарды ойнойбуз жана бирдей китептерди окуйбуз! Менимче, биз эң жакшы достор боло алмакпыз! Бирок менин досторум Руслан менен дос болбошум керектигин айтышты, анткени ал бизден бир аз айырмаланат — ал майыптар арабасын колдонот. Бирок, мен муну достук үчүн тоскоолдук деп эсептебейм. Руслан мага анын булчуңдары бир аз башкача иштээрин </a:t>
            </a:r>
            <a:r>
              <a:rPr lang="ru-RU" sz="2000" dirty="0" err="1"/>
              <a:t>жана</a:t>
            </a:r>
            <a:r>
              <a:rPr lang="ru-RU" sz="2000" dirty="0"/>
              <a:t> ага </a:t>
            </a:r>
            <a:r>
              <a:rPr lang="ru-RU" sz="2000" dirty="0" err="1"/>
              <a:t>майыптар</a:t>
            </a:r>
            <a:r>
              <a:rPr lang="ru-RU" sz="2000" dirty="0"/>
              <a:t> </a:t>
            </a:r>
            <a:r>
              <a:rPr lang="ru-RU" sz="2000" dirty="0" err="1"/>
              <a:t>арабасы</a:t>
            </a:r>
            <a:r>
              <a:rPr lang="ru-RU" sz="2000" dirty="0"/>
              <a:t>, </a:t>
            </a:r>
            <a:r>
              <a:rPr lang="ru-RU" sz="2000" dirty="0" err="1"/>
              <a:t>менин</a:t>
            </a:r>
            <a:r>
              <a:rPr lang="ru-RU" sz="2000" dirty="0"/>
              <a:t> </a:t>
            </a:r>
            <a:r>
              <a:rPr lang="ru-RU" sz="2000" dirty="0" err="1"/>
              <a:t>буттарым</a:t>
            </a:r>
            <a:r>
              <a:rPr lang="ru-RU" sz="2000" dirty="0"/>
              <a:t> мага </a:t>
            </a:r>
            <a:r>
              <a:rPr lang="ru-RU" sz="2000" dirty="0" err="1"/>
              <a:t>жардам</a:t>
            </a:r>
            <a:r>
              <a:rPr lang="ru-RU" sz="2000" dirty="0"/>
              <a:t> </a:t>
            </a:r>
            <a:r>
              <a:rPr lang="ru-RU" sz="2000" dirty="0" err="1"/>
              <a:t>бергендей</a:t>
            </a:r>
            <a:r>
              <a:rPr lang="ru-RU" sz="2000" dirty="0"/>
              <a:t> эле </a:t>
            </a:r>
            <a:r>
              <a:rPr lang="ru-RU" sz="2000" dirty="0" err="1"/>
              <a:t>кыймылдоого</a:t>
            </a:r>
            <a:r>
              <a:rPr lang="ru-RU" sz="2000" dirty="0"/>
              <a:t> жардам </a:t>
            </a:r>
            <a:r>
              <a:rPr lang="ru-RU" sz="2000" dirty="0" err="1"/>
              <a:t>берерин</a:t>
            </a:r>
            <a:r>
              <a:rPr lang="ru-RU" sz="2000" dirty="0"/>
              <a:t> </a:t>
            </a:r>
            <a:r>
              <a:rPr lang="ru-RU" sz="2000" dirty="0" err="1"/>
              <a:t>айтты</a:t>
            </a:r>
            <a:r>
              <a:rPr lang="ru-RU" sz="2000" dirty="0"/>
              <a:t>. Мен чындап эле баарыбыз дос болуп, чогуу ойносок деп каалайм. Бирок, тилекке каршы, менин досторум муну азырынча түшүнүшпөйт. Мен аларды анча сылык эмес деп сезем. Эмне кылсам болот? </a:t>
            </a:r>
            <a:endParaRPr sz="2000" dirty="0"/>
          </a:p>
        </p:txBody>
      </p:sp>
      <p:sp>
        <p:nvSpPr>
          <p:cNvPr id="122" name="Google Shape;122;p5"/>
          <p:cNvSpPr txBox="1">
            <a:spLocks noGrp="1"/>
          </p:cNvSpPr>
          <p:nvPr>
            <p:ph type="body" idx="2"/>
          </p:nvPr>
        </p:nvSpPr>
        <p:spPr>
          <a:xfrm>
            <a:off x="7255150" y="1035875"/>
            <a:ext cx="4729800" cy="3333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Абалдын татаалдыгы эмнеде?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err="1"/>
              <a:t>Силердин</a:t>
            </a:r>
            <a:r>
              <a:rPr lang="ru-RU" sz="2000" dirty="0"/>
              <a:t> </a:t>
            </a:r>
            <a:r>
              <a:rPr lang="ru-RU" sz="2000" dirty="0" err="1"/>
              <a:t>оюңарча</a:t>
            </a:r>
            <a:r>
              <a:rPr lang="ru-RU" sz="2000" dirty="0"/>
              <a:t>, Анна эмне сезип жатат? Ал эми Русланчы?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err="1"/>
              <a:t>Аннанын</a:t>
            </a:r>
            <a:r>
              <a:rPr lang="ru-RU" sz="2000" dirty="0"/>
              <a:t> </a:t>
            </a:r>
            <a:r>
              <a:rPr lang="ru-RU" sz="2000" dirty="0" err="1"/>
              <a:t>бул</a:t>
            </a:r>
            <a:r>
              <a:rPr lang="ru-RU" sz="2000" dirty="0"/>
              <a:t> </a:t>
            </a:r>
            <a:r>
              <a:rPr lang="ru-RU" sz="2000" dirty="0" err="1"/>
              <a:t>абалдан</a:t>
            </a:r>
            <a:r>
              <a:rPr lang="ru-RU" sz="2000" dirty="0"/>
              <a:t> чыгуу үчүн кандай варианттары бар?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Бул аракеттердин мүмкүн болгон оң же терс </a:t>
            </a:r>
            <a:r>
              <a:rPr lang="ru-RU" sz="2000" dirty="0" err="1"/>
              <a:t>натыйжалары</a:t>
            </a:r>
            <a:r>
              <a:rPr lang="ru-RU" sz="2000" dirty="0"/>
              <a:t> </a:t>
            </a:r>
            <a:r>
              <a:rPr lang="ru-RU" sz="2000" dirty="0" err="1"/>
              <a:t>кандай</a:t>
            </a:r>
            <a:r>
              <a:rPr lang="ru-RU" sz="2000" dirty="0"/>
              <a:t> </a:t>
            </a:r>
            <a:r>
              <a:rPr lang="ru-RU" sz="2000" dirty="0" err="1"/>
              <a:t>болушу</a:t>
            </a:r>
            <a:r>
              <a:rPr lang="ru-RU" sz="2000" dirty="0"/>
              <a:t> </a:t>
            </a:r>
            <a:r>
              <a:rPr lang="ru-RU" sz="2000" dirty="0" err="1"/>
              <a:t>мүмкүн</a:t>
            </a:r>
            <a:r>
              <a:rPr lang="ru-RU" sz="2000" dirty="0"/>
              <a:t>?  </a:t>
            </a:r>
          </a:p>
          <a:p>
            <a:pPr marL="342900" lvl="0" indent="-342900" algn="l" rtl="0">
              <a:lnSpc>
                <a:spcPct val="100000"/>
              </a:lnSpc>
              <a:spcBef>
                <a:spcPts val="600"/>
              </a:spcBef>
              <a:spcAft>
                <a:spcPts val="0"/>
              </a:spcAft>
              <a:buClr>
                <a:schemeClr val="dk1"/>
              </a:buClr>
              <a:buSzPts val="2000"/>
              <a:buFont typeface="Arial" panose="020B0604020202020204" pitchFamily="34" charset="0"/>
              <a:buChar char="•"/>
            </a:pPr>
            <a:r>
              <a:rPr lang="ru-RU" sz="2000" dirty="0"/>
              <a:t>Сен кайсы вариантты </a:t>
            </a:r>
            <a:r>
              <a:rPr lang="ru-RU" sz="2000" dirty="0" err="1"/>
              <a:t>тандайт</a:t>
            </a:r>
            <a:r>
              <a:rPr lang="ru-RU" sz="2000" dirty="0"/>
              <a:t> </a:t>
            </a:r>
            <a:r>
              <a:rPr lang="ru-RU" sz="2000" dirty="0" err="1"/>
              <a:t>элең</a:t>
            </a:r>
            <a:r>
              <a:rPr lang="ru-RU" sz="2000" dirty="0"/>
              <a:t> жана эмне үчүн?</a:t>
            </a:r>
            <a:endParaRPr sz="2000" dirty="0"/>
          </a:p>
        </p:txBody>
      </p:sp>
      <p:pic>
        <p:nvPicPr>
          <p:cNvPr id="123" name="Google Shape;123;p5"/>
          <p:cNvPicPr preferRelativeResize="0"/>
          <p:nvPr/>
        </p:nvPicPr>
        <p:blipFill rotWithShape="1">
          <a:blip r:embed="rId3">
            <a:alphaModFix/>
          </a:blip>
          <a:srcRect l="32213" r="32211"/>
          <a:stretch/>
        </p:blipFill>
        <p:spPr>
          <a:xfrm>
            <a:off x="7842350" y="4577200"/>
            <a:ext cx="1265775" cy="2280800"/>
          </a:xfrm>
          <a:prstGeom prst="rect">
            <a:avLst/>
          </a:prstGeom>
          <a:noFill/>
          <a:ln>
            <a:noFill/>
          </a:ln>
        </p:spPr>
      </p:pic>
      <p:pic>
        <p:nvPicPr>
          <p:cNvPr id="124" name="Google Shape;124;p5"/>
          <p:cNvPicPr preferRelativeResize="0"/>
          <p:nvPr/>
        </p:nvPicPr>
        <p:blipFill rotWithShape="1">
          <a:blip r:embed="rId4">
            <a:alphaModFix/>
          </a:blip>
          <a:srcRect r="48750"/>
          <a:stretch/>
        </p:blipFill>
        <p:spPr>
          <a:xfrm>
            <a:off x="9915225" y="4577200"/>
            <a:ext cx="1470330" cy="2280799"/>
          </a:xfrm>
          <a:prstGeom prst="rect">
            <a:avLst/>
          </a:prstGeom>
          <a:noFill/>
          <a:ln>
            <a:noFill/>
          </a:ln>
        </p:spPr>
      </p:pic>
      <p:sp>
        <p:nvSpPr>
          <p:cNvPr id="125" name="Google Shape;125;p5"/>
          <p:cNvSpPr txBox="1"/>
          <p:nvPr/>
        </p:nvSpPr>
        <p:spPr>
          <a:xfrm>
            <a:off x="7247725" y="520775"/>
            <a:ext cx="4209300" cy="546914"/>
          </a:xfrm>
          <a:prstGeom prst="rect">
            <a:avLst/>
          </a:prstGeom>
          <a:noFill/>
          <a:ln>
            <a:noFill/>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2200"/>
              <a:buFont typeface="Arial"/>
              <a:buNone/>
            </a:pPr>
            <a:r>
              <a:rPr lang="ru-RU" sz="2200" b="1" i="0" u="none" strike="noStrike" cap="none" dirty="0">
                <a:solidFill>
                  <a:schemeClr val="accent6"/>
                </a:solidFill>
                <a:latin typeface="Calibri"/>
                <a:ea typeface="Calibri"/>
                <a:cs typeface="Calibri"/>
                <a:sym typeface="Calibri"/>
              </a:rPr>
              <a:t>Ой жүгүртүү үчүн суроолор</a:t>
            </a:r>
            <a:endParaRPr sz="2200" b="0" i="0"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133</TotalTime>
  <Words>676</Words>
  <Application>Microsoft Office PowerPoint</Application>
  <PresentationFormat>Широкоэкранный</PresentationFormat>
  <Paragraphs>44</Paragraphs>
  <Slides>5</Slides>
  <Notes>5</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5</vt:i4>
      </vt:variant>
    </vt:vector>
  </HeadingPairs>
  <TitlesOfParts>
    <vt:vector size="8" baseType="lpstr">
      <vt:lpstr>Arial</vt:lpstr>
      <vt:lpstr>Calibri</vt:lpstr>
      <vt:lpstr>Тема Office</vt:lpstr>
      <vt:lpstr>зомбулуктун  кантип алдын алуу керек</vt:lpstr>
      <vt:lpstr>КЛИМ</vt:lpstr>
      <vt:lpstr>ВОВА</vt:lpstr>
      <vt:lpstr>ВАН ЛИ</vt:lpstr>
      <vt:lpstr>АННА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Тартуунун алдын алуу үчүн кантип кылыш керек</dc:title>
  <dc:creator>Марина Катеева</dc:creator>
  <cp:lastModifiedBy>Пользователь Windows</cp:lastModifiedBy>
  <cp:revision>28</cp:revision>
  <dcterms:created xsi:type="dcterms:W3CDTF">2024-04-21T18:38:12Z</dcterms:created>
  <dcterms:modified xsi:type="dcterms:W3CDTF">2024-10-03T12:49:17Z</dcterms:modified>
</cp:coreProperties>
</file>