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7p48OYaSMlb4OiWDI+NJmobbn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Что бы ни делал человек, он делает это для удовлетворения своих потребностей: испытывает голод – ест, жажду – пьёт, одиночество – знакомится, общается, чувствует потребность в познании – учится, в славе – совершает подвиги, в безопасности – прячется и замирает и т.д. </a:t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Давайте подумаем, какую пользу он хочет принести себе, когда курит, выпивает, употребляет наркотики и пр.? Это серьёзный вопрос. Что побуждает человека на эти действия? Какие потребности он хочет удовлетворить?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1.jp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569843" y="30468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600"/>
              <a:t>КАК СКАЗАТЬ «НЕТ», </a:t>
            </a:r>
            <a:br>
              <a:rPr lang="ru-RU" sz="4600"/>
            </a:br>
            <a:r>
              <a:rPr lang="ru-RU" sz="4600"/>
              <a:t>ЧТОБЫ СОХРАНИТЬ СЕБЯ</a:t>
            </a:r>
            <a:endParaRPr sz="4600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569852" y="5584900"/>
            <a:ext cx="63096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Занятие “Профилактика вредных привычек”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9051" y="2877012"/>
            <a:ext cx="6422345" cy="3904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/>
          <p:nvPr>
            <p:ph type="title"/>
          </p:nvPr>
        </p:nvSpPr>
        <p:spPr>
          <a:xfrm>
            <a:off x="1882104" y="345838"/>
            <a:ext cx="540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Как сказать</a:t>
            </a:r>
            <a:endParaRPr/>
          </a:p>
        </p:txBody>
      </p:sp>
      <p:sp>
        <p:nvSpPr>
          <p:cNvPr id="232" name="Google Shape;232;p10"/>
          <p:cNvSpPr txBox="1"/>
          <p:nvPr>
            <p:ph idx="1" type="body"/>
          </p:nvPr>
        </p:nvSpPr>
        <p:spPr>
          <a:xfrm>
            <a:off x="838200" y="2012025"/>
            <a:ext cx="6715200" cy="4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Бывает, что достаточно просто не торопиться с ответом, оттянуть, и собеседник отстанет. </a:t>
            </a:r>
            <a:endParaRPr sz="2200"/>
          </a:p>
          <a:p>
            <a:pPr indent="-1905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На помощь может прийти юмор. </a:t>
            </a:r>
            <a:endParaRPr sz="2200"/>
          </a:p>
          <a:p>
            <a:pPr indent="-1905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«Спасибо, что беспокоишься обо мне, но я найду другой способ. Так что нет»</a:t>
            </a:r>
            <a:endParaRPr sz="2200"/>
          </a:p>
          <a:p>
            <a:pPr indent="-1905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В ответ на «Если хочешь, чтобы мы тебя уважали, то…» можно ответить: «Если ты меня уважаешь, то тебе должно быть важно моё мнение»</a:t>
            </a:r>
            <a:endParaRPr sz="2200"/>
          </a:p>
          <a:p>
            <a:pPr indent="-1905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Взять паузу </a:t>
            </a:r>
            <a:r>
              <a:rPr lang="ru-RU" sz="2200"/>
              <a:t>«Я должен подумать. Дай мне время»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2200"/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b="0" l="0" r="59370" t="0"/>
          <a:stretch/>
        </p:blipFill>
        <p:spPr>
          <a:xfrm flipH="1">
            <a:off x="9563100" y="2355113"/>
            <a:ext cx="2781300" cy="448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3">
            <a:alphaModFix/>
          </a:blip>
          <a:srcRect b="0" l="47501" r="0" t="0"/>
          <a:stretch/>
        </p:blipFill>
        <p:spPr>
          <a:xfrm>
            <a:off x="7553325" y="2809490"/>
            <a:ext cx="3201930" cy="4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/>
          <p:nvPr/>
        </p:nvSpPr>
        <p:spPr>
          <a:xfrm>
            <a:off x="6344475" y="435527"/>
            <a:ext cx="2727050" cy="1146313"/>
          </a:xfrm>
          <a:prstGeom prst="wedgeEllipseCallout">
            <a:avLst>
              <a:gd fmla="val 45731" name="adj1"/>
              <a:gd fmla="val 270593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НЕТ!</a:t>
            </a:r>
            <a:endParaRPr/>
          </a:p>
        </p:txBody>
      </p:sp>
      <p:sp>
        <p:nvSpPr>
          <p:cNvPr id="236" name="Google Shape;23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Подумай!</a:t>
            </a:r>
            <a:endParaRPr/>
          </a:p>
        </p:txBody>
      </p:sp>
      <p:sp>
        <p:nvSpPr>
          <p:cNvPr id="242" name="Google Shape;24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19586" r="22505" t="36551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838188" y="3194702"/>
            <a:ext cx="3486600" cy="1610400"/>
          </a:xfrm>
          <a:prstGeom prst="wedgeEllipseCallout">
            <a:avLst>
              <a:gd fmla="val -48510" name="adj1"/>
              <a:gd fmla="val 45521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4693500" y="114350"/>
            <a:ext cx="4328700" cy="2801100"/>
          </a:xfrm>
          <a:prstGeom prst="cloudCallout">
            <a:avLst>
              <a:gd fmla="val 64138" name="adj1"/>
              <a:gd fmla="val 43526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1632677" y="3769050"/>
            <a:ext cx="205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i="1" lang="ru-RU" sz="2400"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b="0" i="1" lang="ru-RU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руто!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5388750" y="853088"/>
            <a:ext cx="3558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именно круто?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Круто ли это для меня?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кого я хочу стать крутым?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Подумай!</a:t>
            </a:r>
            <a:endParaRPr/>
          </a:p>
        </p:txBody>
      </p:sp>
      <p:sp>
        <p:nvSpPr>
          <p:cNvPr id="253" name="Google Shape;2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fmla="val -48510" name="adj1"/>
              <a:gd fmla="val 45521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3916550" y="114350"/>
            <a:ext cx="5496600" cy="2801100"/>
          </a:xfrm>
          <a:prstGeom prst="cloudCallout">
            <a:avLst>
              <a:gd fmla="val 64138" name="adj1"/>
              <a:gd fmla="val 43526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853239" y="3504223"/>
            <a:ext cx="28646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Только слабак откажется!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4359680" y="545140"/>
            <a:ext cx="4084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чём сила?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том, что я позволю другим людям, вредным веществам управлять своим состоянием, перестану быть хозяином своей жизни?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b="0" l="19585" r="22504" t="36552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Подумай!</a:t>
            </a:r>
            <a:endParaRPr/>
          </a:p>
        </p:txBody>
      </p:sp>
      <p:sp>
        <p:nvSpPr>
          <p:cNvPr id="264" name="Google Shape;2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fmla="val -48510" name="adj1"/>
              <a:gd fmla="val 45521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4028900" y="114350"/>
            <a:ext cx="5584500" cy="2801100"/>
          </a:xfrm>
          <a:prstGeom prst="cloudCallout">
            <a:avLst>
              <a:gd fmla="val 64138" name="adj1"/>
              <a:gd fmla="val 43526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1040138" y="3365625"/>
            <a:ext cx="2490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Им же можно, значит и тебе тоже! Ты не хуже!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4562400" y="853101"/>
            <a:ext cx="404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Да, не хуже, и мне тоже можно, но я выбираю от этого отказаться – в этом моя воля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свобода выбирать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b="0" l="19585" r="22504" t="36552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Подумай!</a:t>
            </a:r>
            <a:endParaRPr/>
          </a:p>
        </p:txBody>
      </p:sp>
      <p:sp>
        <p:nvSpPr>
          <p:cNvPr id="275" name="Google Shape;27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542263" y="3114502"/>
            <a:ext cx="3486640" cy="1610440"/>
          </a:xfrm>
          <a:prstGeom prst="wedgeEllipseCallout">
            <a:avLst>
              <a:gd fmla="val -48510" name="adj1"/>
              <a:gd fmla="val 45521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4212825" y="114350"/>
            <a:ext cx="5477700" cy="3138000"/>
          </a:xfrm>
          <a:prstGeom prst="cloudCallout">
            <a:avLst>
              <a:gd fmla="val 64138" name="adj1"/>
              <a:gd fmla="val 43526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864107" y="3319557"/>
            <a:ext cx="284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Будь как все! </a:t>
            </a:r>
            <a:endParaRPr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откалывайся </a:t>
            </a:r>
            <a:endParaRPr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 коллектива!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4741925" y="615750"/>
            <a:ext cx="3976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Хочу ли я быть в этом коллективе, где люди не заботятся ни о себе, ни о других? Что я здесь получаю,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чего не нахожу в другом месте?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иначе я могу это получить?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 b="0" l="19585" r="22504" t="36552"/>
          <a:stretch/>
        </p:blipFill>
        <p:spPr>
          <a:xfrm>
            <a:off x="6953351" y="3040925"/>
            <a:ext cx="5138625" cy="38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2691375" y="114350"/>
            <a:ext cx="9429300" cy="3759600"/>
          </a:xfrm>
          <a:prstGeom prst="cloudCallout">
            <a:avLst>
              <a:gd fmla="val 30021" name="adj1"/>
              <a:gd fmla="val 68456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 txBox="1"/>
          <p:nvPr>
            <p:ph type="title"/>
          </p:nvPr>
        </p:nvSpPr>
        <p:spPr>
          <a:xfrm>
            <a:off x="59757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Подумай!</a:t>
            </a:r>
            <a:endParaRPr/>
          </a:p>
        </p:txBody>
      </p:sp>
      <p:sp>
        <p:nvSpPr>
          <p:cNvPr id="288" name="Google Shape;28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41097" y="4025900"/>
            <a:ext cx="2743200" cy="1387200"/>
          </a:xfrm>
          <a:prstGeom prst="wedgeEllipseCallout">
            <a:avLst>
              <a:gd fmla="val -48510" name="adj1"/>
              <a:gd fmla="val 45521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 txBox="1"/>
          <p:nvPr/>
        </p:nvSpPr>
        <p:spPr>
          <a:xfrm>
            <a:off x="1087712" y="4504100"/>
            <a:ext cx="2402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Это прикольно!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3366725" y="643375"/>
            <a:ext cx="7866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Да, таких ощущений я, может быть, и не испытаю,                                но вопрос в цене: а стоит ли оно того?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Совершая выбор, мы всегда что-то получаем, </a:t>
            </a:r>
            <a:r>
              <a:rPr i="1" lang="ru-RU" sz="2000"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что-то теряем.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Здесь я получаю какие-то новые ощущения на ограниченное время              и постоянную тягу к ним, которая будет управлять мною                             всю дальнейшую жизнь. </a:t>
            </a:r>
            <a:endParaRPr b="0" i="1" sz="20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Теряю независимость в принятии решений, здоровье,                               хорошие отношения… Точно стоит подумать.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3">
            <a:alphaModFix/>
          </a:blip>
          <a:srcRect b="0" l="19585" r="22504" t="36552"/>
          <a:stretch/>
        </p:blipFill>
        <p:spPr>
          <a:xfrm>
            <a:off x="7500175" y="3425800"/>
            <a:ext cx="4620500" cy="343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Просто сказать: «Нет!»</a:t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1304862" y="1675018"/>
            <a:ext cx="958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нужно постараться сказать спокойно и чётко, желательно глядя на собеседника. Иногда помогает усилить отрицание жестом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0992" y="3528050"/>
            <a:ext cx="1818900" cy="22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 rotWithShape="1">
          <a:blip r:embed="rId4">
            <a:alphaModFix/>
          </a:blip>
          <a:srcRect b="0" l="21197" r="26462" t="11024"/>
          <a:stretch/>
        </p:blipFill>
        <p:spPr>
          <a:xfrm>
            <a:off x="196825" y="2821525"/>
            <a:ext cx="3561475" cy="40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/>
          <p:nvPr/>
        </p:nvSpPr>
        <p:spPr>
          <a:xfrm flipH="1">
            <a:off x="5603150" y="2654750"/>
            <a:ext cx="6011100" cy="4036500"/>
          </a:xfrm>
          <a:prstGeom prst="cloudCallout">
            <a:avLst>
              <a:gd fmla="val 92325" name="adj1"/>
              <a:gd fmla="val -25717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6"/>
          <p:cNvPicPr preferRelativeResize="0"/>
          <p:nvPr/>
        </p:nvPicPr>
        <p:blipFill rotWithShape="1">
          <a:blip r:embed="rId5">
            <a:alphaModFix/>
          </a:blip>
          <a:srcRect b="0" l="0" r="38436" t="0"/>
          <a:stretch/>
        </p:blipFill>
        <p:spPr>
          <a:xfrm>
            <a:off x="6685550" y="3033925"/>
            <a:ext cx="2420125" cy="2289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>
            <p:ph idx="1" type="body"/>
          </p:nvPr>
        </p:nvSpPr>
        <p:spPr>
          <a:xfrm>
            <a:off x="838200" y="1624350"/>
            <a:ext cx="6910500" cy="4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71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Бывает, что достаточно просто не торопиться с ответом, оттянуть, и собеседник отстанет. </a:t>
            </a:r>
            <a:endParaRPr sz="2200"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На помощь может прийти юмор. </a:t>
            </a:r>
            <a:endParaRPr sz="2200"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«Спасибо, что беспокоишься обо мне, но я найду другой способ. Так что нет»</a:t>
            </a:r>
            <a:endParaRPr sz="2200"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В ответ на «Если хочешь, чтобы мы тебя уважали, то…» можно ответить: «Если ты меня уважаешь, то тебе должно быть важно моё мнение»</a:t>
            </a:r>
            <a:endParaRPr sz="2200"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Взять паузу </a:t>
            </a:r>
            <a:r>
              <a:rPr lang="ru-RU" sz="2200"/>
              <a:t>«Я должен подумать. Дай мне время»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Просто сказать «нет»</a:t>
            </a:r>
            <a:endParaRPr sz="2200"/>
          </a:p>
          <a:p>
            <a:pPr indent="-2171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Будьте настойчивы в своём решении, в конце концов скажите, что будете вынуждены обратиться за помощью</a:t>
            </a:r>
            <a:endParaRPr sz="2200"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2200"/>
          </a:p>
        </p:txBody>
      </p:sp>
      <p:pic>
        <p:nvPicPr>
          <p:cNvPr id="310" name="Google Shape;310;p17"/>
          <p:cNvPicPr preferRelativeResize="0"/>
          <p:nvPr/>
        </p:nvPicPr>
        <p:blipFill rotWithShape="1">
          <a:blip r:embed="rId3">
            <a:alphaModFix/>
          </a:blip>
          <a:srcRect b="0" l="0" r="59370" t="0"/>
          <a:stretch/>
        </p:blipFill>
        <p:spPr>
          <a:xfrm flipH="1">
            <a:off x="9563100" y="2355113"/>
            <a:ext cx="2781300" cy="448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 b="0" l="47501" r="0" t="0"/>
          <a:stretch/>
        </p:blipFill>
        <p:spPr>
          <a:xfrm>
            <a:off x="7553325" y="2809490"/>
            <a:ext cx="3201930" cy="4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/>
          <p:nvPr/>
        </p:nvSpPr>
        <p:spPr>
          <a:xfrm>
            <a:off x="6344475" y="435527"/>
            <a:ext cx="2727050" cy="1146313"/>
          </a:xfrm>
          <a:prstGeom prst="wedgeEllipseCallout">
            <a:avLst>
              <a:gd fmla="val 45731" name="adj1"/>
              <a:gd fmla="val 270593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НЕТ!</a:t>
            </a:r>
            <a:endParaRPr/>
          </a:p>
        </p:txBody>
      </p:sp>
      <p:sp>
        <p:nvSpPr>
          <p:cNvPr id="313" name="Google Shape;31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4" name="Google Shape;314;p17"/>
          <p:cNvSpPr txBox="1"/>
          <p:nvPr>
            <p:ph type="title"/>
          </p:nvPr>
        </p:nvSpPr>
        <p:spPr>
          <a:xfrm>
            <a:off x="1818604" y="286438"/>
            <a:ext cx="540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Как сказать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Моя сила сопротивления давлению</a:t>
            </a:r>
            <a:endParaRPr/>
          </a:p>
        </p:txBody>
      </p:sp>
      <p:cxnSp>
        <p:nvCxnSpPr>
          <p:cNvPr id="320" name="Google Shape;320;p18"/>
          <p:cNvCxnSpPr/>
          <p:nvPr/>
        </p:nvCxnSpPr>
        <p:spPr>
          <a:xfrm>
            <a:off x="838200" y="5057775"/>
            <a:ext cx="10334625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21" name="Google Shape;321;p18"/>
          <p:cNvSpPr txBox="1"/>
          <p:nvPr/>
        </p:nvSpPr>
        <p:spPr>
          <a:xfrm>
            <a:off x="59055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560070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23" name="Google Shape;323;p18"/>
          <p:cNvSpPr txBox="1"/>
          <p:nvPr/>
        </p:nvSpPr>
        <p:spPr>
          <a:xfrm>
            <a:off x="10672762" y="5400675"/>
            <a:ext cx="681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832248" y="3232648"/>
            <a:ext cx="16383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сдаюсь при малейшем давлении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4724400" y="3078761"/>
            <a:ext cx="28289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готов сдаться, если не могу ответить на аргументы, даже если чувствую, что я прав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9578577" y="3386538"/>
            <a:ext cx="17811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Меня не прогнуть!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563165" y="2914033"/>
            <a:ext cx="2171700" cy="1652896"/>
          </a:xfrm>
          <a:prstGeom prst="wedgeRoundRectCallout">
            <a:avLst>
              <a:gd fmla="val -33991" name="adj1"/>
              <a:gd fmla="val 74025" name="adj2"/>
              <a:gd fmla="val 16667" name="adj3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9383315" y="2914033"/>
            <a:ext cx="2171700" cy="1652896"/>
          </a:xfrm>
          <a:prstGeom prst="wedgeRoundRectCallout">
            <a:avLst>
              <a:gd fmla="val 23027" name="adj1"/>
              <a:gd fmla="val 74025" name="adj2"/>
              <a:gd fmla="val 16667" name="adj3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4599383" y="2927516"/>
            <a:ext cx="3078957" cy="1652896"/>
          </a:xfrm>
          <a:prstGeom prst="wedgeRoundRectCallout">
            <a:avLst>
              <a:gd fmla="val -10693" name="adj1"/>
              <a:gd fmla="val 73349" name="adj2"/>
              <a:gd fmla="val 16667" name="adj3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Пульсация сердца со сплошной заливкой" id="330" name="Google Shape;3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2621" y="45954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ульсация сердца со сплошной заливкой" id="331" name="Google Shape;3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542" y="46094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ульсация сердца со сплошной заливкой" id="332" name="Google Shape;3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7181" y="460057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8"/>
          <p:cNvCxnSpPr/>
          <p:nvPr/>
        </p:nvCxnSpPr>
        <p:spPr>
          <a:xfrm>
            <a:off x="832248" y="50577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4" name="Google Shape;334;p18"/>
          <p:cNvSpPr/>
          <p:nvPr/>
        </p:nvSpPr>
        <p:spPr>
          <a:xfrm rot="-5400000">
            <a:off x="676535" y="5152457"/>
            <a:ext cx="311426" cy="198607"/>
          </a:xfrm>
          <a:prstGeom prst="homePlat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 rot="-5400000">
            <a:off x="5692637" y="5145658"/>
            <a:ext cx="311426" cy="198607"/>
          </a:xfrm>
          <a:prstGeom prst="homePlat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 rot="-5400000">
            <a:off x="10857568" y="5145659"/>
            <a:ext cx="311426" cy="198607"/>
          </a:xfrm>
          <a:prstGeom prst="homePlat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1693315" y="3043521"/>
            <a:ext cx="8196787" cy="1725639"/>
            <a:chOff x="7216" y="1877242"/>
            <a:chExt cx="8196787" cy="1725639"/>
          </a:xfrm>
        </p:grpSpPr>
        <p:sp>
          <p:nvSpPr>
            <p:cNvPr id="97" name="Google Shape;97;p2"/>
            <p:cNvSpPr/>
            <p:nvPr/>
          </p:nvSpPr>
          <p:spPr>
            <a:xfrm>
              <a:off x="7216" y="1877242"/>
              <a:ext cx="4314098" cy="1725639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870036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50" lIns="140000" spcFirstLastPara="1" rIns="46650" wrap="square" tIns="4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b="0" i="0" lang="ru-RU" sz="3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потребность</a:t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905" y="1877242"/>
              <a:ext cx="4314098" cy="1725639"/>
            </a:xfrm>
            <a:prstGeom prst="chevron">
              <a:avLst>
                <a:gd fmla="val 5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4752725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50" lIns="140000" spcFirstLastPara="1" rIns="46650" wrap="square" tIns="4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b="0" i="0" lang="ru-RU" sz="3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</a:t>
              </a:r>
              <a:endParaRPr/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1249" y="3609208"/>
            <a:ext cx="3793581" cy="3344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От потребности к действию</a:t>
            </a:r>
            <a:endParaRPr/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3"/>
          <p:cNvGrpSpPr/>
          <p:nvPr/>
        </p:nvGrpSpPr>
        <p:grpSpPr>
          <a:xfrm>
            <a:off x="1693315" y="3043521"/>
            <a:ext cx="8196787" cy="1725639"/>
            <a:chOff x="7216" y="1877242"/>
            <a:chExt cx="8196787" cy="1725639"/>
          </a:xfrm>
        </p:grpSpPr>
        <p:sp>
          <p:nvSpPr>
            <p:cNvPr id="110" name="Google Shape;110;p3"/>
            <p:cNvSpPr/>
            <p:nvPr/>
          </p:nvSpPr>
          <p:spPr>
            <a:xfrm>
              <a:off x="7216" y="1877242"/>
              <a:ext cx="4314098" cy="1725639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870036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50" lIns="140000" spcFirstLastPara="1" rIns="46650" wrap="square" tIns="4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b="0" i="0" lang="ru-RU" sz="3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потребность</a:t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889905" y="1877242"/>
              <a:ext cx="4314098" cy="1725639"/>
            </a:xfrm>
            <a:prstGeom prst="chevron">
              <a:avLst>
                <a:gd fmla="val 5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4752725" y="1877242"/>
              <a:ext cx="2588459" cy="1725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650" lIns="140000" spcFirstLastPara="1" rIns="46650" wrap="square" tIns="4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b="0" i="0" lang="ru-RU" sz="3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</a:t>
              </a:r>
              <a:endParaRPr/>
            </a:p>
          </p:txBody>
        </p:sp>
      </p:grpSp>
      <p:sp>
        <p:nvSpPr>
          <p:cNvPr id="114" name="Google Shape;114;p3"/>
          <p:cNvSpPr txBox="1"/>
          <p:nvPr/>
        </p:nvSpPr>
        <p:spPr>
          <a:xfrm>
            <a:off x="3146584" y="4906891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5562" l="0" r="0" t="0"/>
          <a:stretch/>
        </p:blipFill>
        <p:spPr>
          <a:xfrm>
            <a:off x="9489814" y="4475153"/>
            <a:ext cx="2176723" cy="217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От потребности к действию</a:t>
            </a:r>
            <a:endParaRPr/>
          </a:p>
        </p:txBody>
      </p:sp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>
            <a:off x="1689907" y="3081903"/>
            <a:ext cx="8203604" cy="886876"/>
            <a:chOff x="3808" y="2296624"/>
            <a:chExt cx="8203604" cy="886876"/>
          </a:xfrm>
        </p:grpSpPr>
        <p:sp>
          <p:nvSpPr>
            <p:cNvPr id="124" name="Google Shape;124;p4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потребность</a:t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0C9B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</a:t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48BD6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</a:t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9962" y="4076700"/>
            <a:ext cx="3236864" cy="285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4056" y="3824816"/>
            <a:ext cx="4045994" cy="302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192" y="4575789"/>
            <a:ext cx="1975935" cy="228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От действия к результату</a:t>
            </a:r>
            <a:endParaRPr/>
          </a:p>
        </p:txBody>
      </p:sp>
      <p:sp>
        <p:nvSpPr>
          <p:cNvPr id="136" name="Google Shape;13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5"/>
          <p:cNvGrpSpPr/>
          <p:nvPr/>
        </p:nvGrpSpPr>
        <p:grpSpPr>
          <a:xfrm>
            <a:off x="2880532" y="3462903"/>
            <a:ext cx="8203604" cy="886876"/>
            <a:chOff x="3808" y="2296624"/>
            <a:chExt cx="8203604" cy="886876"/>
          </a:xfrm>
        </p:grpSpPr>
        <p:sp>
          <p:nvSpPr>
            <p:cNvPr id="142" name="Google Shape;142;p5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потребность</a:t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0C9B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</a:t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48BD6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</a:t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5562" l="0" r="0" t="0"/>
          <a:stretch/>
        </p:blipFill>
        <p:spPr>
          <a:xfrm>
            <a:off x="5012298" y="4765726"/>
            <a:ext cx="1846548" cy="184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450" y="2610249"/>
            <a:ext cx="2264450" cy="196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7148" y="4735550"/>
            <a:ext cx="3140525" cy="184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5525" y="1587075"/>
            <a:ext cx="1207826" cy="1841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От действия к результату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7556659" y="1859340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9159893" y="1859340"/>
            <a:ext cx="131712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??</a:t>
            </a:r>
            <a:endParaRPr/>
          </a:p>
        </p:txBody>
      </p:sp>
      <p:sp>
        <p:nvSpPr>
          <p:cNvPr id="157" name="Google Shape;15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2718607" y="3462903"/>
            <a:ext cx="8203604" cy="886876"/>
            <a:chOff x="3808" y="2296624"/>
            <a:chExt cx="8203604" cy="886876"/>
          </a:xfrm>
        </p:grpSpPr>
        <p:sp>
          <p:nvSpPr>
            <p:cNvPr id="163" name="Google Shape;163;p6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потребность</a:t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0C9B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</a:t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48BD6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</a:t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700" y="4284753"/>
            <a:ext cx="2683479" cy="256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6525" y="1690700"/>
            <a:ext cx="3838005" cy="178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5562" l="0" r="0" t="0"/>
          <a:stretch/>
        </p:blipFill>
        <p:spPr>
          <a:xfrm>
            <a:off x="4806300" y="4696699"/>
            <a:ext cx="1906424" cy="190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525" y="2495624"/>
            <a:ext cx="2396500" cy="20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От действия к результату</a:t>
            </a:r>
            <a:endParaRPr/>
          </a:p>
        </p:txBody>
      </p:sp>
      <p:sp>
        <p:nvSpPr>
          <p:cNvPr id="176" name="Google Shape;17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7"/>
          <p:cNvGrpSpPr/>
          <p:nvPr/>
        </p:nvGrpSpPr>
        <p:grpSpPr>
          <a:xfrm>
            <a:off x="2718607" y="3462903"/>
            <a:ext cx="8203604" cy="886876"/>
            <a:chOff x="3808" y="2296624"/>
            <a:chExt cx="8203604" cy="886876"/>
          </a:xfrm>
        </p:grpSpPr>
        <p:sp>
          <p:nvSpPr>
            <p:cNvPr id="182" name="Google Shape;182;p7"/>
            <p:cNvSpPr/>
            <p:nvPr/>
          </p:nvSpPr>
          <p:spPr>
            <a:xfrm>
              <a:off x="3808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447246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потребность</a:t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999279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50C9B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2442717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</a:t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994750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48BD6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438188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</a:t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990222" y="2296624"/>
              <a:ext cx="2217190" cy="886876"/>
            </a:xfrm>
            <a:prstGeom prst="chevron">
              <a:avLst>
                <a:gd fmla="val 5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6433660" y="2296624"/>
              <a:ext cx="1330314" cy="886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эмоция</a:t>
              </a:r>
              <a:endParaRPr/>
            </a:p>
          </p:txBody>
        </p:sp>
      </p:grp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9490" y="4529651"/>
            <a:ext cx="4226530" cy="19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b="5562" l="0" r="0" t="0"/>
          <a:stretch/>
        </p:blipFill>
        <p:spPr>
          <a:xfrm>
            <a:off x="2334775" y="4529650"/>
            <a:ext cx="2253372" cy="22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От действия к результату</a:t>
            </a:r>
            <a:endParaRPr/>
          </a:p>
        </p:txBody>
      </p:sp>
      <p:sp>
        <p:nvSpPr>
          <p:cNvPr id="193" name="Google Shape;19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Моя сила сопротивления давлению</a:t>
            </a:r>
            <a:endParaRPr/>
          </a:p>
        </p:txBody>
      </p:sp>
      <p:cxnSp>
        <p:nvCxnSpPr>
          <p:cNvPr id="199" name="Google Shape;199;p8"/>
          <p:cNvCxnSpPr/>
          <p:nvPr/>
        </p:nvCxnSpPr>
        <p:spPr>
          <a:xfrm>
            <a:off x="838200" y="5057775"/>
            <a:ext cx="10334625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00" name="Google Shape;200;p8"/>
          <p:cNvSpPr txBox="1"/>
          <p:nvPr/>
        </p:nvSpPr>
        <p:spPr>
          <a:xfrm>
            <a:off x="59055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5600700" y="5400675"/>
            <a:ext cx="495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10672762" y="5400675"/>
            <a:ext cx="681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832248" y="3232648"/>
            <a:ext cx="16383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сдаюсь при малейшем давлении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724400" y="3078761"/>
            <a:ext cx="28289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готов сдаться, если не могу ответить на аргументы, даже если чувствую, что я прав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9578577" y="3386538"/>
            <a:ext cx="17811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Меня не прогнуть!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563165" y="2914033"/>
            <a:ext cx="2171700" cy="1652896"/>
          </a:xfrm>
          <a:prstGeom prst="wedgeRoundRectCallout">
            <a:avLst>
              <a:gd fmla="val -33991" name="adj1"/>
              <a:gd fmla="val 74025" name="adj2"/>
              <a:gd fmla="val 16667" name="adj3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9383315" y="2914033"/>
            <a:ext cx="2171700" cy="1652896"/>
          </a:xfrm>
          <a:prstGeom prst="wedgeRoundRectCallout">
            <a:avLst>
              <a:gd fmla="val 23027" name="adj1"/>
              <a:gd fmla="val 74025" name="adj2"/>
              <a:gd fmla="val 16667" name="adj3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4599383" y="2927516"/>
            <a:ext cx="3078957" cy="1652896"/>
          </a:xfrm>
          <a:prstGeom prst="wedgeRoundRectCallout">
            <a:avLst>
              <a:gd fmla="val -10693" name="adj1"/>
              <a:gd fmla="val 73349" name="adj2"/>
              <a:gd fmla="val 16667" name="adj3"/>
            </a:avLst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Пульсация сердца со сплошной заливкой"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2621" y="45954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ульсация сердца со сплошной заливкой" id="210" name="Google Shape;2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542" y="46094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ульсация сердца со сплошной заливкой" id="211" name="Google Shape;2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7181" y="460057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8"/>
          <p:cNvCxnSpPr/>
          <p:nvPr/>
        </p:nvCxnSpPr>
        <p:spPr>
          <a:xfrm>
            <a:off x="832248" y="50577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8"/>
          <p:cNvSpPr/>
          <p:nvPr/>
        </p:nvSpPr>
        <p:spPr>
          <a:xfrm rot="-5400000">
            <a:off x="676535" y="5152457"/>
            <a:ext cx="311426" cy="198607"/>
          </a:xfrm>
          <a:prstGeom prst="homePlat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rot="-5400000">
            <a:off x="5692637" y="5145658"/>
            <a:ext cx="311426" cy="198607"/>
          </a:xfrm>
          <a:prstGeom prst="homePlat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rot="-5400000">
            <a:off x="10857568" y="5145659"/>
            <a:ext cx="311426" cy="198607"/>
          </a:xfrm>
          <a:prstGeom prst="homePlate">
            <a:avLst>
              <a:gd fmla="val 50000" name="adj"/>
            </a:avLst>
          </a:prstGeom>
          <a:solidFill>
            <a:srgbClr val="FFC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title"/>
          </p:nvPr>
        </p:nvSpPr>
        <p:spPr>
          <a:xfrm>
            <a:off x="7048499" y="1271862"/>
            <a:ext cx="359299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Я бы сказал…</a:t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704181" y="1133101"/>
            <a:ext cx="454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Если бы вашей задачей было уговорить друга/подругу </a:t>
            </a:r>
            <a:r>
              <a:rPr lang="ru-RU" sz="2200"/>
              <a:t>попробовать </a:t>
            </a: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алкоголь, вейпы, си</a:t>
            </a:r>
            <a:r>
              <a:rPr lang="ru-RU" sz="2200"/>
              <a:t>гареты или </a:t>
            </a: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наркотики, то что бы вы сказали? </a:t>
            </a:r>
            <a:endParaRPr sz="2200"/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 b="0" l="0" r="38436" t="0"/>
          <a:stretch/>
        </p:blipFill>
        <p:spPr>
          <a:xfrm>
            <a:off x="1062237" y="2579700"/>
            <a:ext cx="4457830" cy="421797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/>
          <p:nvPr/>
        </p:nvSpPr>
        <p:spPr>
          <a:xfrm>
            <a:off x="6602067" y="765451"/>
            <a:ext cx="4485861" cy="2292626"/>
          </a:xfrm>
          <a:prstGeom prst="wedgeEllipseCallout">
            <a:avLst>
              <a:gd fmla="val -114333" name="adj1"/>
              <a:gd fmla="val 73772" name="adj2"/>
            </a:avLst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2024-04-26T07:13:16Z</dcterms:created>
  <dc:creator>Марина Катеева</dc:creator>
</cp:coreProperties>
</file>