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gGpD0BLjKV/+V4VnGTg/6t/EC6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labirint.ru/pubhouse/254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b3fee7ec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b3fee7ec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db3fee7ec3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b3fee7ec3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b3fee7ec3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db3fee7ec3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b3fee7ec3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db3fee7ec3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db3fee7ec3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Общественное достояние. А.С. Пушкин и его время в изобразительном искусстве первой половины 19 века. Всесоюзный музей А.С. Пушкина / Балог Г.П., Мухина А.М., Грановская Н.И. и др. — Л. : Художник РСФСР, 1987. - Илл. 197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Оскар Уайльд.  Фото с обложки А. Ливергант Оскар Уайльд, жзл – малая серия, Издательство: </a:t>
            </a:r>
            <a:r>
              <a:rPr b="0" i="0"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Молодая гвардия</a:t>
            </a:r>
            <a:r>
              <a:rPr b="0" i="0"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2014 г. ISBN: 978-5-235-03681-9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1196752"/>
            <a:ext cx="1583499" cy="432048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ground_2.jpg" id="86" name="Google Shape;8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10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6713984"/>
            <a:ext cx="12192000" cy="144016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527381" y="1236066"/>
            <a:ext cx="1236499" cy="536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1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1571859" y="1196750"/>
            <a:ext cx="9132653" cy="43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1" baseline="30000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527382" y="2024845"/>
            <a:ext cx="11137237" cy="4437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609600" y="32589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5000"/>
              <a:t>Что я думаю о себе</a:t>
            </a:r>
            <a:endParaRPr sz="5000"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612600" y="5723692"/>
            <a:ext cx="914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Занятие “Как развивать уверенность в себе”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300" y="2021100"/>
            <a:ext cx="3995850" cy="40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b3fee7ec3_0_10"/>
          <p:cNvSpPr txBox="1"/>
          <p:nvPr/>
        </p:nvSpPr>
        <p:spPr>
          <a:xfrm>
            <a:off x="763850" y="3798113"/>
            <a:ext cx="3321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никогда не получу по математике больше тройки!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db3fee7ec3_0_10"/>
          <p:cNvSpPr txBox="1"/>
          <p:nvPr/>
        </p:nvSpPr>
        <p:spPr>
          <a:xfrm>
            <a:off x="8557000" y="4018238"/>
            <a:ext cx="3321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Хоть математика и трудна,               я могу выучить её, если мне помогут.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db3fee7ec3_0_10"/>
          <p:cNvSpPr txBox="1"/>
          <p:nvPr/>
        </p:nvSpPr>
        <p:spPr>
          <a:xfrm>
            <a:off x="518250" y="2994650"/>
            <a:ext cx="316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Просто я плохой читатель.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db3fee7ec3_0_10"/>
          <p:cNvSpPr txBox="1"/>
          <p:nvPr/>
        </p:nvSpPr>
        <p:spPr>
          <a:xfrm>
            <a:off x="8009625" y="2619925"/>
            <a:ext cx="3674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не самый лучший читатель, но я становлюсь лучше с каждым днём.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db3fee7ec3_0_10"/>
          <p:cNvSpPr txBox="1"/>
          <p:nvPr/>
        </p:nvSpPr>
        <p:spPr>
          <a:xfrm>
            <a:off x="994850" y="4955600"/>
            <a:ext cx="309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Будь сильным, успокойся, сосредоточься на цели                 и иди к ней!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db3fee7ec3_0_10"/>
          <p:cNvSpPr txBox="1"/>
          <p:nvPr/>
        </p:nvSpPr>
        <p:spPr>
          <a:xfrm>
            <a:off x="1467375" y="1837200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Я могу спокойно вздохнуть — я в порядке.</a:t>
            </a:r>
            <a:endParaRPr sz="20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db3fee7ec3_0_10"/>
          <p:cNvSpPr txBox="1"/>
          <p:nvPr/>
        </p:nvSpPr>
        <p:spPr>
          <a:xfrm>
            <a:off x="7035450" y="1837200"/>
            <a:ext cx="420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меня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никогда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ничего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 получится.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db3fee7ec3_0_10"/>
          <p:cNvSpPr txBox="1"/>
          <p:nvPr>
            <p:ph idx="4294967295" type="title"/>
          </p:nvPr>
        </p:nvSpPr>
        <p:spPr>
          <a:xfrm>
            <a:off x="3033750" y="365125"/>
            <a:ext cx="612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chemeClr val="dk2"/>
                </a:solidFill>
              </a:rPr>
              <a:t>Что я думаю о себе?..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1" name="Google Shape;111;g2db3fee7ec3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113" y="2317925"/>
            <a:ext cx="4209774" cy="4716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db3fee7ec3_0_10"/>
          <p:cNvSpPr txBox="1"/>
          <p:nvPr/>
        </p:nvSpPr>
        <p:spPr>
          <a:xfrm>
            <a:off x="8310250" y="5480175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единственный, кто не знает, как это сделать.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b3fee7ec3_0_6"/>
          <p:cNvSpPr txBox="1"/>
          <p:nvPr/>
        </p:nvSpPr>
        <p:spPr>
          <a:xfrm>
            <a:off x="8120450" y="2303825"/>
            <a:ext cx="3399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провалил этот тест по английскому языку.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просто ничего не могу сделать правильно.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db3fee7ec3_0_6"/>
          <p:cNvSpPr txBox="1"/>
          <p:nvPr/>
        </p:nvSpPr>
        <p:spPr>
          <a:xfrm>
            <a:off x="582150" y="1395400"/>
            <a:ext cx="451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всё равно не попаду в команду. Зачем утруждать себя тренировками?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db3fee7ec3_0_6"/>
          <p:cNvSpPr txBox="1"/>
          <p:nvPr/>
        </p:nvSpPr>
        <p:spPr>
          <a:xfrm>
            <a:off x="582150" y="5027100"/>
            <a:ext cx="300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Даже если этот парень  не станет моим другом, найдутся другие.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db3fee7ec3_0_6"/>
          <p:cNvSpPr txBox="1"/>
          <p:nvPr/>
        </p:nvSpPr>
        <p:spPr>
          <a:xfrm>
            <a:off x="928625" y="3423650"/>
            <a:ext cx="26535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могу поговорить со своим учителем и попросить о помощи.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db3fee7ec3_0_6"/>
          <p:cNvSpPr txBox="1"/>
          <p:nvPr/>
        </p:nvSpPr>
        <p:spPr>
          <a:xfrm>
            <a:off x="4283725" y="5500325"/>
            <a:ext cx="3334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не буду пробовать — все будут смеяться надо мной.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db3fee7ec3_0_6"/>
          <p:cNvSpPr txBox="1"/>
          <p:nvPr/>
        </p:nvSpPr>
        <p:spPr>
          <a:xfrm>
            <a:off x="686750" y="25865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такой неудачник.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db3fee7ec3_0_6"/>
          <p:cNvSpPr txBox="1"/>
          <p:nvPr/>
        </p:nvSpPr>
        <p:spPr>
          <a:xfrm>
            <a:off x="7367975" y="1505475"/>
            <a:ext cx="423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Никто не захочет дружить со мной.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db3fee7ec3_0_6"/>
          <p:cNvSpPr txBox="1"/>
          <p:nvPr/>
        </p:nvSpPr>
        <p:spPr>
          <a:xfrm>
            <a:off x="8798775" y="4036350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Родители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могут помочь мне понять, что делать.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db3fee7ec3_0_6"/>
          <p:cNvSpPr txBox="1"/>
          <p:nvPr/>
        </p:nvSpPr>
        <p:spPr>
          <a:xfrm>
            <a:off x="8320100" y="5199475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худший игрок в этой команде.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2db3fee7ec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029" y="2135029"/>
            <a:ext cx="4641225" cy="305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db3fee7ec3_0_6"/>
          <p:cNvSpPr txBox="1"/>
          <p:nvPr>
            <p:ph idx="4294967295" type="title"/>
          </p:nvPr>
        </p:nvSpPr>
        <p:spPr>
          <a:xfrm>
            <a:off x="3033750" y="365125"/>
            <a:ext cx="61245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chemeClr val="dk2"/>
                </a:solidFill>
              </a:rPr>
              <a:t>Что я думаю о себе?..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db3fee7ec3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9695" y="3598025"/>
            <a:ext cx="3632300" cy="325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db3fee7ec3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75" y="3754075"/>
            <a:ext cx="1704024" cy="307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db3fee7ec3_0_18"/>
          <p:cNvSpPr txBox="1"/>
          <p:nvPr/>
        </p:nvSpPr>
        <p:spPr>
          <a:xfrm>
            <a:off x="1718150" y="3259375"/>
            <a:ext cx="3507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я буду заниматься, то смогу достичь большего.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db3fee7ec3_0_18"/>
          <p:cNvSpPr txBox="1"/>
          <p:nvPr>
            <p:ph idx="4294967295" type="title"/>
          </p:nvPr>
        </p:nvSpPr>
        <p:spPr>
          <a:xfrm>
            <a:off x="3333850" y="365125"/>
            <a:ext cx="5543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chemeClr val="dk2"/>
                </a:solidFill>
              </a:rPr>
              <a:t>Что я думаю о себе?..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g2db3fee7ec3_0_18"/>
          <p:cNvSpPr txBox="1"/>
          <p:nvPr/>
        </p:nvSpPr>
        <p:spPr>
          <a:xfrm>
            <a:off x="700400" y="1690825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Ой, я забыла свою ручку. Я всегда всё забываю!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db3fee7ec3_0_18"/>
          <p:cNvSpPr txBox="1"/>
          <p:nvPr/>
        </p:nvSpPr>
        <p:spPr>
          <a:xfrm>
            <a:off x="4463800" y="2126825"/>
            <a:ext cx="38127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могу поверить, что промахнулся. Я такой неудачник.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db3fee7ec3_0_18"/>
          <p:cNvSpPr txBox="1"/>
          <p:nvPr/>
        </p:nvSpPr>
        <p:spPr>
          <a:xfrm>
            <a:off x="2438250" y="5376100"/>
            <a:ext cx="4317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мной никто не сядет за одну парту. У всех больше друзей, чем у меня.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db3fee7ec3_0_18"/>
          <p:cNvSpPr txBox="1"/>
          <p:nvPr/>
        </p:nvSpPr>
        <p:spPr>
          <a:xfrm>
            <a:off x="9039900" y="1616125"/>
            <a:ext cx="2526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бы ни случилось,                        я справлюсь.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db3fee7ec3_0_18"/>
          <p:cNvSpPr txBox="1"/>
          <p:nvPr/>
        </p:nvSpPr>
        <p:spPr>
          <a:xfrm>
            <a:off x="8164625" y="31054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меня здесь есть друзья.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db3fee7ec3_0_18"/>
          <p:cNvSpPr txBox="1"/>
          <p:nvPr/>
        </p:nvSpPr>
        <p:spPr>
          <a:xfrm>
            <a:off x="5052100" y="4198238"/>
            <a:ext cx="3507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этот раз у меня ничего не вышло, но я попробовал.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" y="4362287"/>
            <a:ext cx="2351130" cy="24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>
            <p:ph type="title"/>
          </p:nvPr>
        </p:nvSpPr>
        <p:spPr>
          <a:xfrm>
            <a:off x="1461000" y="354700"/>
            <a:ext cx="45162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>
                <a:solidFill>
                  <a:schemeClr val="dk2"/>
                </a:solidFill>
              </a:rPr>
              <a:t>Не надо так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150" name="Google Shape;150;p2"/>
          <p:cNvSpPr txBox="1"/>
          <p:nvPr>
            <p:ph idx="1" type="body"/>
          </p:nvPr>
        </p:nvSpPr>
        <p:spPr>
          <a:xfrm>
            <a:off x="1118100" y="1257500"/>
            <a:ext cx="48591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877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 меня никогда ничего не получается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Никто не хочет со мной дружить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 никому не нравлюсь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Все смеются надо мной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Мне никогда не достичь успеха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Всем всё равно, что со </a:t>
            </a:r>
            <a:r>
              <a:rPr lang="ru-RU" sz="2000">
                <a:solidFill>
                  <a:schemeClr val="dk2"/>
                </a:solidFill>
              </a:rPr>
              <a:t>м</a:t>
            </a:r>
            <a:r>
              <a:rPr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ной происходит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8770" lvl="0" marL="3429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●"/>
            </a:pPr>
            <a:r>
              <a:rPr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Мне ничего не нравится в нашей школе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1" name="Google Shape;151;p2"/>
          <p:cNvSpPr txBox="1"/>
          <p:nvPr>
            <p:ph idx="4294967295" type="body"/>
          </p:nvPr>
        </p:nvSpPr>
        <p:spPr>
          <a:xfrm>
            <a:off x="6732450" y="1515925"/>
            <a:ext cx="4191600" cy="4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Calibri"/>
              <a:buChar char="●"/>
            </a:pPr>
            <a:r>
              <a:rPr lang="ru-RU" sz="2000" strike="sng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никогда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2000" strike="sng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всегда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strike="sng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вечно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b="1" lang="ru-RU" sz="2000">
                <a:solidFill>
                  <a:srgbClr val="548135"/>
                </a:solidFill>
              </a:rPr>
              <a:t>        </a:t>
            </a:r>
            <a:r>
              <a:rPr b="1" lang="ru-RU" sz="2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пока</a:t>
            </a:r>
            <a:r>
              <a:rPr lang="ru-RU" sz="24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или </a:t>
            </a:r>
            <a:r>
              <a:rPr b="1" lang="ru-RU" sz="2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иногда</a:t>
            </a:r>
            <a:endParaRPr sz="240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Calibri"/>
              <a:buChar char="●"/>
            </a:pPr>
            <a:r>
              <a:rPr lang="ru-RU" sz="2000" strike="sng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никто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2000" strike="sng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все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0" lvl="0" marL="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b="1" lang="ru-RU" sz="2400">
                <a:solidFill>
                  <a:srgbClr val="548135"/>
                </a:solidFill>
              </a:rPr>
              <a:t>       кто-нибудь, кто-то;</a:t>
            </a:r>
            <a:endParaRPr sz="2000"/>
          </a:p>
          <a:p>
            <a:pPr indent="-355600" lvl="0" marL="457200" rtl="0" algn="just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Calibri"/>
              <a:buChar char="●"/>
            </a:pPr>
            <a:r>
              <a:rPr lang="ru-RU" sz="2000" strike="sng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ничего</a:t>
            </a:r>
            <a:r>
              <a:rPr lang="ru-RU" sz="200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  <a:p>
            <a:pPr indent="0" lvl="0" marL="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b="1" lang="ru-RU" sz="2400">
                <a:solidFill>
                  <a:srgbClr val="548135"/>
                </a:solidFill>
              </a:rPr>
              <a:t>       лучше конкретизировать,  </a:t>
            </a:r>
            <a:endParaRPr b="1" sz="2400">
              <a:solidFill>
                <a:srgbClr val="548135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b="1" lang="ru-RU" sz="2400">
                <a:solidFill>
                  <a:srgbClr val="548135"/>
                </a:solidFill>
              </a:rPr>
              <a:t>       что именно ты имеешь </a:t>
            </a:r>
            <a:endParaRPr b="1" sz="2400">
              <a:solidFill>
                <a:srgbClr val="548135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b="1" lang="ru-RU" sz="2400">
                <a:solidFill>
                  <a:srgbClr val="548135"/>
                </a:solidFill>
              </a:rPr>
              <a:t>       ввиду</a:t>
            </a:r>
            <a:endParaRPr sz="2000"/>
          </a:p>
        </p:txBody>
      </p:sp>
      <p:sp>
        <p:nvSpPr>
          <p:cNvPr id="152" name="Google Shape;152;p2"/>
          <p:cNvSpPr txBox="1"/>
          <p:nvPr/>
        </p:nvSpPr>
        <p:spPr>
          <a:xfrm>
            <a:off x="6957125" y="475150"/>
            <a:ext cx="36033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Calibri"/>
              <a:buNone/>
            </a:pPr>
            <a:r>
              <a:rPr b="1" i="0" lang="ru-RU" sz="32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Лучше так</a:t>
            </a:r>
            <a:endParaRPr b="1" sz="3200"/>
          </a:p>
        </p:txBody>
      </p:sp>
      <p:sp>
        <p:nvSpPr>
          <p:cNvPr id="153" name="Google Shape;153;p2"/>
          <p:cNvSpPr/>
          <p:nvPr/>
        </p:nvSpPr>
        <p:spPr>
          <a:xfrm>
            <a:off x="6632675" y="1257500"/>
            <a:ext cx="4252200" cy="42096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4">
            <a:alphaModFix/>
          </a:blip>
          <a:srcRect b="0" l="20222" r="63984" t="37843"/>
          <a:stretch/>
        </p:blipFill>
        <p:spPr>
          <a:xfrm flipH="1">
            <a:off x="10860721" y="3827299"/>
            <a:ext cx="1337719" cy="3314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/>
        </p:nvSpPr>
        <p:spPr>
          <a:xfrm>
            <a:off x="996008" y="3789732"/>
            <a:ext cx="50406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i="1"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 сколько нам открытий чудных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i="1"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Готовят просвещенья дух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i="1"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 опыт, сын ошибок трудных,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i="1"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 гений, парадоксов друг,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i="1"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 случай, бог изобретатель…                            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</a:t>
            </a:r>
            <a:r>
              <a:rPr lang="ru-RU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Александр Сергеевич</a:t>
            </a:r>
            <a:r>
              <a:rPr i="0" lang="ru-RU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Пушкин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"/>
          <p:cNvPicPr preferRelativeResize="0"/>
          <p:nvPr/>
        </p:nvPicPr>
        <p:blipFill rotWithShape="1">
          <a:blip r:embed="rId3">
            <a:alphaModFix/>
          </a:blip>
          <a:srcRect b="8451" l="5529" r="13030" t="10287"/>
          <a:stretch/>
        </p:blipFill>
        <p:spPr>
          <a:xfrm>
            <a:off x="1101250" y="955700"/>
            <a:ext cx="1984475" cy="25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/>
          <p:nvPr/>
        </p:nvSpPr>
        <p:spPr>
          <a:xfrm>
            <a:off x="7512911" y="3789732"/>
            <a:ext cx="414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Опыт — это имя, которое</a:t>
            </a:r>
            <a:endParaRPr i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каждый даёт своим ошибкам.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9807815" y="4600984"/>
            <a:ext cx="18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Оскар Уайльд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2800" y="955700"/>
            <a:ext cx="2125025" cy="254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type="title"/>
          </p:nvPr>
        </p:nvSpPr>
        <p:spPr>
          <a:xfrm>
            <a:off x="838200" y="365125"/>
            <a:ext cx="105156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chemeClr val="dk2"/>
                </a:solidFill>
              </a:rPr>
              <a:t>Народная мудрость об ошибке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4"/>
          <p:cNvSpPr txBox="1"/>
          <p:nvPr>
            <p:ph idx="1" type="body"/>
          </p:nvPr>
        </p:nvSpPr>
        <p:spPr>
          <a:xfrm>
            <a:off x="838200" y="1825626"/>
            <a:ext cx="5181600" cy="4667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ru-RU" sz="2000" u="none" strike="noStrike">
                <a:solidFill>
                  <a:schemeClr val="dk2"/>
                </a:solidFill>
              </a:rPr>
              <a:t>Не ошибается тот, кто ничего не делает.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ru-RU" sz="2000" u="none" strike="noStrike">
                <a:solidFill>
                  <a:schemeClr val="dk2"/>
                </a:solidFill>
              </a:rPr>
              <a:t>Ошибся, что ушибся: вперёд наука.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ru-RU" sz="2000" u="none" strike="noStrike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Ошибка не обман.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ru-RU" sz="2000" u="none" strike="noStrike">
                <a:solidFill>
                  <a:schemeClr val="dk2"/>
                </a:solidFill>
              </a:rPr>
              <a:t>Огня без дыму, человека без ошибок не бывает.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ru-RU" sz="2000" u="none" strike="noStrike">
                <a:solidFill>
                  <a:schemeClr val="dk2"/>
                </a:solidFill>
              </a:rPr>
              <a:t>Чины людьми даются, а люди могут обмануться.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ru-RU" sz="2000" u="none" strike="noStrike">
                <a:solidFill>
                  <a:schemeClr val="dk2"/>
                </a:solidFill>
              </a:rPr>
              <a:t>Не бойся первой ошибки, избегай второй.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ru-RU" sz="2000" u="none" strike="noStrike">
                <a:solidFill>
                  <a:schemeClr val="dk2"/>
                </a:solidFill>
              </a:rPr>
              <a:t>Отрицание ошибки — двойная ошибка. Страх ошибок опаснее самой ошибки.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За ошибку у нас хотя и бьют, но с ног не сбивают.</a:t>
            </a:r>
            <a:endParaRPr>
              <a:solidFill>
                <a:schemeClr val="dk2"/>
              </a:solidFill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72" name="Google Shape;172;p4"/>
          <p:cNvSpPr txBox="1"/>
          <p:nvPr>
            <p:ph idx="2" type="body"/>
          </p:nvPr>
        </p:nvSpPr>
        <p:spPr>
          <a:xfrm>
            <a:off x="6172200" y="1825625"/>
            <a:ext cx="5181600" cy="4667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Ошибка учит людей уму-разуму.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Ошибки нужно запоминать, чтобы не повторять.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Осознанную ошибку не повторяй.                     </a:t>
            </a:r>
            <a:r>
              <a:rPr lang="ru-RU" sz="20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Кайся, да вперёд не ошибайся.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Ошибку переднего замечает задний. 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И на солнце есть пятна.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Заблудиться не хочешь — разглядывай, ошибиться не хочешь — расспрашивай.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Ошибается хороший — винит себя, ошибается дурной — винит друга.</a:t>
            </a:r>
            <a:endParaRPr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ru-RU" sz="2000">
                <a:solidFill>
                  <a:schemeClr val="dk2"/>
                </a:solidFill>
              </a:rPr>
              <a:t>Кто не сознаёт ошибку — </a:t>
            </a:r>
            <a:r>
              <a:rPr lang="ru-RU" sz="2000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делает </a:t>
            </a:r>
            <a:r>
              <a:rPr lang="ru-RU" sz="2000">
                <a:solidFill>
                  <a:schemeClr val="dk2"/>
                </a:solidFill>
              </a:rPr>
              <a:t>другую.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2024-04-29T06:06:12Z</dcterms:created>
  <dc:creator>Марина Катеева</dc:creator>
</cp:coreProperties>
</file>