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psc3XalrCTZ8Zxq87TvYS7Hi2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abirint.ru/pubhouse/254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b3fee7ec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db3fee7ec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2db3fee7ec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b3fee7ec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db3fee7ec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2db3fee7ec3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b3fee7ec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db3fee7ec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db3fee7ec3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Общественное достояние. А.С. Пушкин и его время в изобразительном искусстве первой половины 19 века. Всесоюзный музей А.С. Пушкина / Балог Г.П., Мухина А.М., Грановская Н.И. и др. — Л. : Художник РСФСР, 1987. - Илл. 197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Оскар Уайльд.  Фото с обложки А. Ливергант Оскар Уайльд, жзл – малая серия, Издательство: </a:t>
            </a:r>
            <a:r>
              <a:rPr b="0" i="0"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Молодая гвардия</a:t>
            </a: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 г. ISBN: 978-5-235-03681-9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1196752"/>
            <a:ext cx="1583499" cy="432048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_2.jpg" id="86" name="Google Shape;8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10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6713984"/>
            <a:ext cx="12192000" cy="14401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527381" y="1236066"/>
            <a:ext cx="1236499" cy="53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1571859" y="1196750"/>
            <a:ext cx="9132653" cy="43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baseline="30000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527382" y="2024845"/>
            <a:ext cx="11137237" cy="4437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609600" y="32589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ru-RU" sz="5000"/>
              <a:t>Өзім туралы не ойлаймын</a:t>
            </a:r>
            <a:endParaRPr sz="5000"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612600" y="5723692"/>
            <a:ext cx="914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 «Өзіңізге деген сенімділікті қалай дамытуға болады»сабағы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1044" y="2744433"/>
            <a:ext cx="3164392" cy="3124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b3fee7ec3_0_10"/>
          <p:cNvSpPr txBox="1"/>
          <p:nvPr/>
        </p:nvSpPr>
        <p:spPr>
          <a:xfrm>
            <a:off x="375539" y="3546142"/>
            <a:ext cx="33210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ешқашан математикадан үштен жоғары баға алмаймын!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db3fee7ec3_0_10"/>
          <p:cNvSpPr txBox="1"/>
          <p:nvPr/>
        </p:nvSpPr>
        <p:spPr>
          <a:xfrm>
            <a:off x="8323470" y="3555247"/>
            <a:ext cx="3848583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Математика қиын болғанмен, маған біреу көмектессе, үйреніп кете аламын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db3fee7ec3_0_10"/>
          <p:cNvSpPr txBox="1"/>
          <p:nvPr/>
        </p:nvSpPr>
        <p:spPr>
          <a:xfrm>
            <a:off x="401607" y="2745953"/>
            <a:ext cx="3160500" cy="8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тек дұрыстап оқи алмаймын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db3fee7ec3_0_10"/>
          <p:cNvSpPr txBox="1"/>
          <p:nvPr/>
        </p:nvSpPr>
        <p:spPr>
          <a:xfrm>
            <a:off x="8462729" y="2628811"/>
            <a:ext cx="3674400" cy="8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күшті оқи алмасам да, күн сайын шыңдалып келемін.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db3fee7ec3_0_10"/>
          <p:cNvSpPr txBox="1"/>
          <p:nvPr/>
        </p:nvSpPr>
        <p:spPr>
          <a:xfrm>
            <a:off x="994850" y="4955600"/>
            <a:ext cx="30900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Мықты бол, сабыр ет, бар зейініңді мақсатқа бұр да, соған жет!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db3fee7ec3_0_10"/>
          <p:cNvSpPr txBox="1"/>
          <p:nvPr/>
        </p:nvSpPr>
        <p:spPr>
          <a:xfrm>
            <a:off x="1544336" y="1353934"/>
            <a:ext cx="30000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Мен рахаттана тыныс аламын — менде бәрі жақсы</a:t>
            </a:r>
            <a:endParaRPr b="0" i="0" sz="20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b3fee7ec3_0_10"/>
          <p:cNvSpPr txBox="1"/>
          <p:nvPr/>
        </p:nvSpPr>
        <p:spPr>
          <a:xfrm>
            <a:off x="7138085" y="1604621"/>
            <a:ext cx="5156551" cy="8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ешқашан жетістікке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жете алмаймын.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b3fee7ec3_0_10"/>
          <p:cNvSpPr txBox="1"/>
          <p:nvPr>
            <p:ph idx="4294967295" type="title"/>
          </p:nvPr>
        </p:nvSpPr>
        <p:spPr>
          <a:xfrm>
            <a:off x="2497540" y="365125"/>
            <a:ext cx="7574508" cy="1074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4000">
                <a:solidFill>
                  <a:schemeClr val="dk2"/>
                </a:solidFill>
              </a:rPr>
              <a:t>Өзім туралы не ойлаймын?..</a:t>
            </a:r>
            <a:endParaRPr sz="4000">
              <a:solidFill>
                <a:schemeClr val="dk2"/>
              </a:solidFill>
            </a:endParaRPr>
          </a:p>
        </p:txBody>
      </p:sp>
      <p:pic>
        <p:nvPicPr>
          <p:cNvPr id="111" name="Google Shape;111;g2db3fee7ec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1113" y="2317925"/>
            <a:ext cx="4209774" cy="4716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db3fee7ec3_0_10"/>
          <p:cNvSpPr txBox="1"/>
          <p:nvPr/>
        </p:nvSpPr>
        <p:spPr>
          <a:xfrm>
            <a:off x="8323470" y="5081847"/>
            <a:ext cx="3517718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Мұны қалай жасау керек екенін білмейтін жалғыз менмін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b3fee7ec3_0_6"/>
          <p:cNvSpPr txBox="1"/>
          <p:nvPr/>
        </p:nvSpPr>
        <p:spPr>
          <a:xfrm>
            <a:off x="8210550" y="2716654"/>
            <a:ext cx="33993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Ағылшын тілінен тестіні тапсыра алмадым. Ештеңені дұрыс істей алмаймын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db3fee7ec3_0_6"/>
          <p:cNvSpPr txBox="1"/>
          <p:nvPr/>
        </p:nvSpPr>
        <p:spPr>
          <a:xfrm>
            <a:off x="582150" y="1371026"/>
            <a:ext cx="45114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бәрібір командаға кірмеймін. Жаттығып, өзімді қинаудың не қажеті бар?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db3fee7ec3_0_6"/>
          <p:cNvSpPr txBox="1"/>
          <p:nvPr/>
        </p:nvSpPr>
        <p:spPr>
          <a:xfrm>
            <a:off x="582150" y="5027100"/>
            <a:ext cx="30000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Бұл бала менің досым болмаса да, басқалары табылады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db3fee7ec3_0_6"/>
          <p:cNvSpPr txBox="1"/>
          <p:nvPr/>
        </p:nvSpPr>
        <p:spPr>
          <a:xfrm>
            <a:off x="928650" y="3516287"/>
            <a:ext cx="2653500" cy="1347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мұғаліммен сөйлесіп, көмек сұрай аламын.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db3fee7ec3_0_6"/>
          <p:cNvSpPr txBox="1"/>
          <p:nvPr/>
        </p:nvSpPr>
        <p:spPr>
          <a:xfrm>
            <a:off x="4283725" y="5500325"/>
            <a:ext cx="33348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Тіпті тырысып та көрмеймін – маған бәрі күлетін болады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db3fee7ec3_0_6"/>
          <p:cNvSpPr txBox="1"/>
          <p:nvPr/>
        </p:nvSpPr>
        <p:spPr>
          <a:xfrm>
            <a:off x="686750" y="2586525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Ешқашан жолым болмайды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b3fee7ec3_0_6"/>
          <p:cNvSpPr txBox="1"/>
          <p:nvPr/>
        </p:nvSpPr>
        <p:spPr>
          <a:xfrm>
            <a:off x="7378350" y="1399641"/>
            <a:ext cx="4231500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Ешкім менімен дос болғысы келмейді.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db3fee7ec3_0_6"/>
          <p:cNvSpPr txBox="1"/>
          <p:nvPr/>
        </p:nvSpPr>
        <p:spPr>
          <a:xfrm>
            <a:off x="8078254" y="4036350"/>
            <a:ext cx="3720521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Ата-анам маған не істеу керек екенін түсінуге көмектесе алады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db3fee7ec3_0_6"/>
          <p:cNvSpPr txBox="1"/>
          <p:nvPr/>
        </p:nvSpPr>
        <p:spPr>
          <a:xfrm>
            <a:off x="8320100" y="5199475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 бұл командадағы ең нашар ойыншымын.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db3fee7ec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7029" y="2135029"/>
            <a:ext cx="4641225" cy="305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db3fee7ec3_0_6"/>
          <p:cNvSpPr txBox="1"/>
          <p:nvPr>
            <p:ph idx="4294967295" type="title"/>
          </p:nvPr>
        </p:nvSpPr>
        <p:spPr>
          <a:xfrm>
            <a:off x="3033749" y="365125"/>
            <a:ext cx="7403791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>
                <a:solidFill>
                  <a:schemeClr val="dk2"/>
                </a:solidFill>
              </a:rPr>
              <a:t>Өзім туралы не ойлаймын?..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db3fee7ec3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9695" y="3598025"/>
            <a:ext cx="3632300" cy="325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db3fee7ec3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875" y="3754075"/>
            <a:ext cx="1704024" cy="30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db3fee7ec3_0_18"/>
          <p:cNvSpPr txBox="1"/>
          <p:nvPr/>
        </p:nvSpPr>
        <p:spPr>
          <a:xfrm>
            <a:off x="1599162" y="2880804"/>
            <a:ext cx="35076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Егер жақсылап кіріссем, бұдан да көп жетістікке жете аламын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db3fee7ec3_0_18"/>
          <p:cNvSpPr txBox="1"/>
          <p:nvPr>
            <p:ph idx="4294967295" type="title"/>
          </p:nvPr>
        </p:nvSpPr>
        <p:spPr>
          <a:xfrm>
            <a:off x="2545070" y="416295"/>
            <a:ext cx="7830775" cy="9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>
                <a:solidFill>
                  <a:schemeClr val="dk2"/>
                </a:solidFill>
              </a:rPr>
              <a:t>Өзім туралы не ойлаймын?..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g2db3fee7ec3_0_18"/>
          <p:cNvSpPr txBox="1"/>
          <p:nvPr/>
        </p:nvSpPr>
        <p:spPr>
          <a:xfrm>
            <a:off x="765714" y="1423362"/>
            <a:ext cx="30000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Ой, қаламымды ұмытып кеттім. Үнемі бәрін ұмытып жүремін!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db3fee7ec3_0_18"/>
          <p:cNvSpPr txBox="1"/>
          <p:nvPr/>
        </p:nvSpPr>
        <p:spPr>
          <a:xfrm>
            <a:off x="4532779" y="2055173"/>
            <a:ext cx="38127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Мүлт кеткеніме сене алмай тұрмын. Мен сондай бейбақпын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db3fee7ec3_0_18"/>
          <p:cNvSpPr txBox="1"/>
          <p:nvPr/>
        </p:nvSpPr>
        <p:spPr>
          <a:xfrm>
            <a:off x="2443969" y="5016882"/>
            <a:ext cx="4317300" cy="14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Менімен ешкім бір партада  отырмайды. Барлығын достары көп, ал менде жоқ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db3fee7ec3_0_18"/>
          <p:cNvSpPr txBox="1"/>
          <p:nvPr/>
        </p:nvSpPr>
        <p:spPr>
          <a:xfrm>
            <a:off x="9112545" y="1423362"/>
            <a:ext cx="25266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болса да, қолымнан келеді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db3fee7ec3_0_18"/>
          <p:cNvSpPr txBox="1"/>
          <p:nvPr/>
        </p:nvSpPr>
        <p:spPr>
          <a:xfrm>
            <a:off x="8164625" y="3105425"/>
            <a:ext cx="3000000" cy="8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Менің мұнда достарым бар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db3fee7ec3_0_18"/>
          <p:cNvSpPr txBox="1"/>
          <p:nvPr/>
        </p:nvSpPr>
        <p:spPr>
          <a:xfrm>
            <a:off x="4706657" y="3896142"/>
            <a:ext cx="35076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Бұл жолы қолымнан келмеді, бірақ мен тырыстым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" y="4362287"/>
            <a:ext cx="2351130" cy="24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>
            <p:ph type="title"/>
          </p:nvPr>
        </p:nvSpPr>
        <p:spPr>
          <a:xfrm>
            <a:off x="1461000" y="354700"/>
            <a:ext cx="45162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3200">
                <a:solidFill>
                  <a:schemeClr val="dk2"/>
                </a:solidFill>
              </a:rPr>
              <a:t>Дұрыс емес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669073" y="1257500"/>
            <a:ext cx="5308127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877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Қолымнан  ештеңе келмейді</a:t>
            </a:r>
            <a:endParaRPr sz="2000">
              <a:solidFill>
                <a:schemeClr val="dk2"/>
              </a:solidFill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Ешкім менімен дос болғысы келмейді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Мен ешкімге ұнамаймын</a:t>
            </a:r>
            <a:endParaRPr sz="2000">
              <a:solidFill>
                <a:schemeClr val="dk2"/>
              </a:solidFill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Бәрі маған күледі</a:t>
            </a:r>
            <a:endParaRPr sz="2000">
              <a:solidFill>
                <a:schemeClr val="dk2"/>
              </a:solidFill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Мен ешқашан жетістікке жете алмаймын</a:t>
            </a:r>
            <a:endParaRPr sz="2000">
              <a:solidFill>
                <a:schemeClr val="dk2"/>
              </a:solidFill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Ешкім маған не болып жатқанына мән бермейді</a:t>
            </a:r>
            <a:endParaRPr sz="2000">
              <a:solidFill>
                <a:schemeClr val="dk2"/>
              </a:solidFill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</a:rPr>
              <a:t>Біздің мектепте маған ештеңе ұнамайды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1" name="Google Shape;151;p2"/>
          <p:cNvSpPr txBox="1"/>
          <p:nvPr>
            <p:ph idx="4294967295" type="body"/>
          </p:nvPr>
        </p:nvSpPr>
        <p:spPr>
          <a:xfrm>
            <a:off x="6957125" y="1318300"/>
            <a:ext cx="4191600" cy="4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>
                <a:solidFill>
                  <a:srgbClr val="3A3838"/>
                </a:solidFill>
              </a:rPr>
              <a:t>Ешқашан  </a:t>
            </a:r>
            <a:r>
              <a:rPr lang="ru-RU" sz="2000">
                <a:solidFill>
                  <a:srgbClr val="3A3838"/>
                </a:solidFill>
              </a:rPr>
              <a:t>және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strike="sngStrike">
                <a:solidFill>
                  <a:srgbClr val="3A3838"/>
                </a:solidFill>
              </a:rPr>
              <a:t>әрқашан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strike="sngStrike">
                <a:solidFill>
                  <a:srgbClr val="3A3838"/>
                </a:solidFill>
              </a:rPr>
              <a:t>мәңгілік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000">
                <a:solidFill>
                  <a:srgbClr val="548135"/>
                </a:solidFill>
              </a:rPr>
              <a:t>        </a:t>
            </a:r>
            <a:r>
              <a:rPr b="1" lang="ru-RU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әзірге</a:t>
            </a:r>
            <a:r>
              <a:rPr lang="ru-RU" sz="24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немесе </a:t>
            </a:r>
            <a:r>
              <a:rPr b="1" lang="ru-RU" sz="2400">
                <a:solidFill>
                  <a:srgbClr val="548135"/>
                </a:solidFill>
              </a:rPr>
              <a:t>кейде</a:t>
            </a:r>
            <a:endParaRPr sz="24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>
                <a:solidFill>
                  <a:srgbClr val="3A3838"/>
                </a:solidFill>
              </a:rPr>
              <a:t>ешкім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sz="2000" strike="sngStrike">
                <a:solidFill>
                  <a:srgbClr val="3A3838"/>
                </a:solidFill>
              </a:rPr>
              <a:t>бәрі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400">
                <a:solidFill>
                  <a:srgbClr val="548135"/>
                </a:solidFill>
              </a:rPr>
              <a:t>       біреу;</a:t>
            </a:r>
            <a:endParaRPr sz="2000"/>
          </a:p>
          <a:p>
            <a:pPr indent="-355600" lvl="0" marL="4572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>
                <a:solidFill>
                  <a:srgbClr val="3A3838"/>
                </a:solidFill>
              </a:rPr>
              <a:t>ештеңе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400">
                <a:solidFill>
                  <a:srgbClr val="548135"/>
                </a:solidFill>
              </a:rPr>
              <a:t>нені меңзегеніңізді нақтылаған жөн</a:t>
            </a:r>
            <a:endParaRPr sz="2000"/>
          </a:p>
        </p:txBody>
      </p:sp>
      <p:sp>
        <p:nvSpPr>
          <p:cNvPr id="152" name="Google Shape;152;p2"/>
          <p:cNvSpPr txBox="1"/>
          <p:nvPr/>
        </p:nvSpPr>
        <p:spPr>
          <a:xfrm>
            <a:off x="6957125" y="475150"/>
            <a:ext cx="3603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libri"/>
              <a:buNone/>
            </a:pPr>
            <a:r>
              <a:rPr b="1" i="0" lang="ru-RU" sz="32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Дұрыс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6632675" y="1257500"/>
            <a:ext cx="4252200" cy="4209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 b="0" l="20222" r="63984" t="37843"/>
          <a:stretch/>
        </p:blipFill>
        <p:spPr>
          <a:xfrm flipH="1">
            <a:off x="10860721" y="3827299"/>
            <a:ext cx="1337719" cy="331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/>
        </p:nvSpPr>
        <p:spPr>
          <a:xfrm>
            <a:off x="996008" y="3789732"/>
            <a:ext cx="50406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Тәжірибе де қателіктен жаралған,</a:t>
            </a:r>
            <a:endParaRPr i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Даналар да кері ағыстан нәр алған</a:t>
            </a:r>
            <a:endParaRPr i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(ақын Кәкімбек Салықовтың аудармасы)</a:t>
            </a:r>
            <a:r>
              <a:rPr b="0"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</a:t>
            </a:r>
            <a:r>
              <a:rPr b="0" i="0" lang="ru-RU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Александр Сергеевич Пушкин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b="8450" l="5528" r="13030" t="10287"/>
          <a:stretch/>
        </p:blipFill>
        <p:spPr>
          <a:xfrm>
            <a:off x="1101250" y="955700"/>
            <a:ext cx="1984475" cy="2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/>
          <p:nvPr/>
        </p:nvSpPr>
        <p:spPr>
          <a:xfrm>
            <a:off x="7512911" y="3789732"/>
            <a:ext cx="41424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Тәжірибе – әркім өз қателігіне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қоятын ат.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9807815" y="4600984"/>
            <a:ext cx="18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Оскар Уайльд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2800" y="955700"/>
            <a:ext cx="2125025" cy="25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838200" y="365125"/>
            <a:ext cx="105156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>
                <a:solidFill>
                  <a:schemeClr val="dk2"/>
                </a:solidFill>
              </a:rPr>
              <a:t>Қате туралы халық даналығы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4"/>
          <p:cNvSpPr txBox="1"/>
          <p:nvPr>
            <p:ph idx="1" type="body"/>
          </p:nvPr>
        </p:nvSpPr>
        <p:spPr>
          <a:xfrm>
            <a:off x="503663" y="1274425"/>
            <a:ext cx="5181600" cy="5059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Ештеңе істемеген адам ешқашан қателеспейді.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Қателескен жарақат алғанмен тең, сабақ алған абзал.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Қате алдау емес.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Түтінсіз от жоқ, қатесіз адам жоқ.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Шенді адам береді, ал адам қателесуі мүмкін.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Бірінші қателіктен қорықпа, екіншісінен аулақ бол.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Қатені жоққа шығару – екі есе қате. Қателіктен қорқу қателіктің өзінен де қауіпті.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Қателік үшін ұрса да, құлатпайды.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Қате даналыққа үйретеді.</a:t>
            </a:r>
            <a:endParaRPr/>
          </a:p>
        </p:txBody>
      </p:sp>
      <p:sp>
        <p:nvSpPr>
          <p:cNvPr id="172" name="Google Shape;172;p4"/>
          <p:cNvSpPr txBox="1"/>
          <p:nvPr>
            <p:ph idx="2" type="body"/>
          </p:nvPr>
        </p:nvSpPr>
        <p:spPr>
          <a:xfrm>
            <a:off x="6172200" y="1274425"/>
            <a:ext cx="5181600" cy="528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Қайталамау үшін қателіктерді есте сақтау керек.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Түсінген қатені қайталама.                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Тәубе ет, бірақ болашақта қателеспе.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Алдыңғы жақтағының қатесін артқы жақтағысы байқайды.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Күннің бетінде де дақтар бар.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Адасқың келмесе – айналаңа қара, қателескің келмесе – сұра.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Жақсы адам қателессе – өзін кінәлайды, жаман адам қателессе – жолдасын кінәлайды.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Қатесін мойындамағандар басқасын жасайды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2024-04-29T06:06:12Z</dcterms:created>
  <dc:creator>Марина Катеева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2024-07-07T07:00:54Z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60f62430-3e2f-4fe3-b3d7-d692b1ddd876</vt:lpwstr>
  </property>
  <property fmtid="{D5CDD505-2E9C-101B-9397-08002B2CF9AE}" pid="8" name="MSIP_Label_e9fea72e-161c-48c8-8e82-3fc1e9b3162c_ContentBits">
    <vt:lpwstr>0</vt:lpwstr>
  </property>
</Properties>
</file>