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h41PF/2VvbhmvPQcrNZ0f6ljiX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f9250a8e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ff9250a8e3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/>
          <p:nvPr/>
        </p:nvSpPr>
        <p:spPr>
          <a:xfrm>
            <a:off x="0" y="1196752"/>
            <a:ext cx="1583499" cy="432048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ckground_2.jpg" id="82" name="Google Shape;8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10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2"/>
          <p:cNvSpPr/>
          <p:nvPr/>
        </p:nvSpPr>
        <p:spPr>
          <a:xfrm>
            <a:off x="0" y="6713984"/>
            <a:ext cx="12192000" cy="144016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2"/>
          <p:cNvSpPr txBox="1"/>
          <p:nvPr>
            <p:ph idx="12" type="sldNum"/>
          </p:nvPr>
        </p:nvSpPr>
        <p:spPr>
          <a:xfrm>
            <a:off x="527381" y="1236066"/>
            <a:ext cx="1236499" cy="536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32"/>
          <p:cNvSpPr txBox="1"/>
          <p:nvPr>
            <p:ph type="title"/>
          </p:nvPr>
        </p:nvSpPr>
        <p:spPr>
          <a:xfrm>
            <a:off x="1571859" y="1196750"/>
            <a:ext cx="9132653" cy="43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baseline="30000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" type="body"/>
          </p:nvPr>
        </p:nvSpPr>
        <p:spPr>
          <a:xfrm>
            <a:off x="527382" y="2024845"/>
            <a:ext cx="11137237" cy="4437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" name="Google Shape;2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687275" y="4561800"/>
            <a:ext cx="9878100" cy="10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alibri"/>
              <a:buNone/>
            </a:pPr>
            <a:r>
              <a:rPr lang="ru-RU" sz="4600"/>
              <a:t>Диалог: </a:t>
            </a:r>
            <a:endParaRPr sz="4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alibri"/>
              <a:buNone/>
            </a:pPr>
            <a:r>
              <a:rPr lang="ru-RU" sz="4600"/>
              <a:t>слушаем и понимаем</a:t>
            </a:r>
            <a:endParaRPr sz="4600"/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687275" y="5753541"/>
            <a:ext cx="9144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-RU">
                <a:solidFill>
                  <a:srgbClr val="000000"/>
                </a:solidFill>
              </a:rPr>
              <a:t>Занятие “</a:t>
            </a:r>
            <a:r>
              <a:rPr i="0" lang="ru-RU" u="none" strike="noStrike">
                <a:solidFill>
                  <a:srgbClr val="000000"/>
                </a:solidFill>
              </a:rPr>
              <a:t>Говорим вежливо</a:t>
            </a:r>
            <a:r>
              <a:rPr lang="ru-RU">
                <a:solidFill>
                  <a:srgbClr val="000000"/>
                </a:solidFill>
              </a:rPr>
              <a:t>”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7000" y="2244175"/>
            <a:ext cx="4686030" cy="4268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64" name="Google Shape;164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785" r="7784" t="0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/>
            </a:br>
            <a:endParaRPr/>
          </a:p>
        </p:txBody>
      </p:sp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23529" r="21096" t="21792"/>
          <a:stretch/>
        </p:blipFill>
        <p:spPr>
          <a:xfrm>
            <a:off x="5454832" y="652606"/>
            <a:ext cx="5897380" cy="555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/>
            </a:br>
            <a:endParaRPr/>
          </a:p>
        </p:txBody>
      </p:sp>
      <p:sp>
        <p:nvSpPr>
          <p:cNvPr id="179" name="Google Shape;179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b="0" l="9239" r="9706" t="0"/>
          <a:stretch/>
        </p:blipFill>
        <p:spPr>
          <a:xfrm>
            <a:off x="4792409" y="1560700"/>
            <a:ext cx="6953757" cy="43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/>
            </a:br>
            <a:endParaRPr/>
          </a:p>
        </p:txBody>
      </p:sp>
      <p:sp>
        <p:nvSpPr>
          <p:cNvPr id="187" name="Google Shape;187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88" name="Google Shape;1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6670" y="989012"/>
            <a:ext cx="7403208" cy="487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/>
            </a:br>
            <a:endParaRPr/>
          </a:p>
        </p:txBody>
      </p:sp>
      <p:sp>
        <p:nvSpPr>
          <p:cNvPr id="195" name="Google Shape;195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0569" y="1128134"/>
            <a:ext cx="7310752" cy="487261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/>
            </a:br>
            <a:endParaRPr/>
          </a:p>
        </p:txBody>
      </p:sp>
      <p:sp>
        <p:nvSpPr>
          <p:cNvPr id="203" name="Google Shape;203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b="0" l="9918" r="12818" t="0"/>
          <a:stretch/>
        </p:blipFill>
        <p:spPr>
          <a:xfrm>
            <a:off x="4886325" y="1604961"/>
            <a:ext cx="7048500" cy="4105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/>
              <a:t>Повторяем позу и наблюдаем за собой</a:t>
            </a:r>
            <a:br>
              <a:rPr lang="ru-RU"/>
            </a:br>
            <a:endParaRPr/>
          </a:p>
        </p:txBody>
      </p:sp>
      <p:sp>
        <p:nvSpPr>
          <p:cNvPr id="211" name="Google Shape;211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 b="0" l="6025" r="11260" t="0"/>
          <a:stretch/>
        </p:blipFill>
        <p:spPr>
          <a:xfrm>
            <a:off x="4381500" y="1371600"/>
            <a:ext cx="771525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f9250a8e3_0_18"/>
          <p:cNvSpPr txBox="1"/>
          <p:nvPr>
            <p:ph type="title"/>
          </p:nvPr>
        </p:nvSpPr>
        <p:spPr>
          <a:xfrm>
            <a:off x="1840500" y="458625"/>
            <a:ext cx="77355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</a:rPr>
              <a:t>Как мы передаём информацию </a:t>
            </a:r>
            <a:endParaRPr>
              <a:solidFill>
                <a:srgbClr val="3A383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</a:rPr>
              <a:t>в разговоре</a:t>
            </a:r>
            <a:endParaRPr/>
          </a:p>
        </p:txBody>
      </p:sp>
      <p:pic>
        <p:nvPicPr>
          <p:cNvPr id="219" name="Google Shape;219;g1ff9250a8e3_0_18"/>
          <p:cNvPicPr preferRelativeResize="0"/>
          <p:nvPr/>
        </p:nvPicPr>
        <p:blipFill rotWithShape="1">
          <a:blip r:embed="rId3">
            <a:alphaModFix/>
          </a:blip>
          <a:srcRect b="0" l="46887" r="0" t="0"/>
          <a:stretch/>
        </p:blipFill>
        <p:spPr>
          <a:xfrm>
            <a:off x="7900527" y="1385000"/>
            <a:ext cx="3932100" cy="4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ff9250a8e3_0_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21" name="Google Shape;221;g1ff9250a8e3_0_18"/>
          <p:cNvPicPr preferRelativeResize="0"/>
          <p:nvPr/>
        </p:nvPicPr>
        <p:blipFill rotWithShape="1">
          <a:blip r:embed="rId3">
            <a:alphaModFix/>
          </a:blip>
          <a:srcRect b="0" l="0" r="62945" t="0"/>
          <a:stretch/>
        </p:blipFill>
        <p:spPr>
          <a:xfrm>
            <a:off x="456072" y="1551200"/>
            <a:ext cx="2743201" cy="4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1ff9250a8e3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510023" y="2263875"/>
            <a:ext cx="4396454" cy="40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ff9250a8e3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0397" y="2354600"/>
            <a:ext cx="2096558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ff9250a8e3_0_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0025" y="4464450"/>
            <a:ext cx="4396450" cy="19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chemeClr val="dk2"/>
                </a:solidFill>
              </a:rPr>
              <a:t>Заходи ко мне в гости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0" name="Google Shape;230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>
                <a:solidFill>
                  <a:schemeClr val="dk2"/>
                </a:solidFill>
              </a:rPr>
              <a:t>Я буду очень рад твоему визиту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>
                <a:solidFill>
                  <a:schemeClr val="dk2"/>
                </a:solidFill>
              </a:rPr>
              <a:t>Только попробуй заявиться!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>
                <a:solidFill>
                  <a:schemeClr val="dk2"/>
                </a:solidFill>
              </a:rPr>
              <a:t>Я в восторге от тебя и теперь буду мечтать о том, что ты зайдёшь ко мне!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>
                <a:solidFill>
                  <a:schemeClr val="dk2"/>
                </a:solidFill>
              </a:rPr>
              <a:t>Да мне всё равно, придёшь ты или нет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>
                <a:solidFill>
                  <a:schemeClr val="dk2"/>
                </a:solidFill>
              </a:rPr>
              <a:t>Я умоляю тебя об этом!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>
                <a:solidFill>
                  <a:schemeClr val="dk2"/>
                </a:solidFill>
              </a:rPr>
              <a:t>Как же ты мне надоел на самом деле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>
                <a:solidFill>
                  <a:schemeClr val="dk2"/>
                </a:solidFill>
              </a:rPr>
              <a:t>Заходи, если не побоишься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>
                <a:solidFill>
                  <a:schemeClr val="dk2"/>
                </a:solidFill>
              </a:rPr>
              <a:t>Ты серьёзно готов прийти??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>
                <a:solidFill>
                  <a:schemeClr val="dk2"/>
                </a:solidFill>
              </a:rPr>
              <a:t>Ты, конечно, не придёшь, но вдруг?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1" name="Google Shape;231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/>
          <p:nvPr>
            <p:ph idx="1" type="body"/>
          </p:nvPr>
        </p:nvSpPr>
        <p:spPr>
          <a:xfrm>
            <a:off x="838200" y="2768600"/>
            <a:ext cx="10515600" cy="220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ru-RU" sz="3600">
                <a:solidFill>
                  <a:schemeClr val="dk2"/>
                </a:solidFill>
              </a:rPr>
              <a:t> </a:t>
            </a:r>
            <a:r>
              <a:rPr lang="ru-RU" sz="3600">
                <a:solidFill>
                  <a:schemeClr val="dk2"/>
                </a:solidFill>
              </a:rPr>
              <a:t>«Ты ценишь...»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ru-RU" sz="3600">
                <a:solidFill>
                  <a:schemeClr val="dk2"/>
                </a:solidFill>
              </a:rPr>
              <a:t> </a:t>
            </a:r>
            <a:r>
              <a:rPr lang="ru-RU" sz="3600">
                <a:solidFill>
                  <a:schemeClr val="dk2"/>
                </a:solidFill>
              </a:rPr>
              <a:t>«Ты заботишься о...»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ru-RU" sz="3600">
                <a:solidFill>
                  <a:schemeClr val="dk2"/>
                </a:solidFill>
              </a:rPr>
              <a:t> </a:t>
            </a:r>
            <a:r>
              <a:rPr lang="ru-RU" sz="3600">
                <a:solidFill>
                  <a:schemeClr val="dk2"/>
                </a:solidFill>
              </a:rPr>
              <a:t>«Ты считаешь, что... имеет большое значение»</a:t>
            </a:r>
            <a:endParaRPr>
              <a:solidFill>
                <a:schemeClr val="dk2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237" name="Google Shape;23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chemeClr val="dk2"/>
                </a:solidFill>
              </a:rPr>
              <a:t>Я слышу, что ты…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8" name="Google Shape;238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886" r="15885" t="0"/>
          <a:stretch/>
        </p:blipFill>
        <p:spPr>
          <a:xfrm>
            <a:off x="6172750" y="1768800"/>
            <a:ext cx="5182650" cy="40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 u="none" strike="noStrike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 u="none" strike="noStrike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 u="none" strike="noStrike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 u="none" strike="noStrike"/>
              <a:t>О чём можно было бы поговорить в такой ситуации, чтобы не поссориться?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/>
          </a:p>
        </p:txBody>
      </p:sp>
      <p:sp>
        <p:nvSpPr>
          <p:cNvPr id="101" name="Google Shape;101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/>
          <p:nvPr/>
        </p:nvSpPr>
        <p:spPr>
          <a:xfrm>
            <a:off x="479376" y="1236066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Тема 5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19"/>
          <p:cNvSpPr txBox="1"/>
          <p:nvPr>
            <p:ph type="title"/>
          </p:nvPr>
        </p:nvSpPr>
        <p:spPr>
          <a:xfrm>
            <a:off x="838200" y="2776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chemeClr val="dk2"/>
                </a:solidFill>
              </a:rPr>
              <a:t>Как слушать, чтобы слышать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5" name="Google Shape;245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215265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sz="2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Полностью присутствовать, не отвлекаясь. </a:t>
            </a:r>
            <a:endParaRPr>
              <a:solidFill>
                <a:schemeClr val="dk2"/>
              </a:solidFill>
            </a:endParaRPr>
          </a:p>
          <a:p>
            <a:pPr indent="-21526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sz="2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Сфокусироваться на чувствах, потребностях и ценностях собеседника.</a:t>
            </a:r>
            <a:endParaRPr>
              <a:solidFill>
                <a:schemeClr val="dk2"/>
              </a:solidFill>
            </a:endParaRPr>
          </a:p>
          <a:p>
            <a:pPr indent="-21526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sz="2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Показать своё понимание, а заодно и свериться в его правильности.</a:t>
            </a:r>
            <a:endParaRPr>
              <a:solidFill>
                <a:schemeClr val="dk2"/>
              </a:solidFill>
            </a:endParaRPr>
          </a:p>
          <a:p>
            <a:pPr indent="-21526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sz="2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Не торопиться с советами. Иногда важнее просто быть рядом.</a:t>
            </a:r>
            <a:endParaRPr>
              <a:solidFill>
                <a:schemeClr val="dk2"/>
              </a:solidFill>
            </a:endParaRPr>
          </a:p>
          <a:p>
            <a:pPr indent="-6413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ct val="100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6" name="Google Shape;246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08" name="Google Shape;108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886" r="15885" t="0"/>
          <a:stretch/>
        </p:blipFill>
        <p:spPr>
          <a:xfrm>
            <a:off x="6157798" y="1756975"/>
            <a:ext cx="5197598" cy="41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16" name="Google Shape;116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19" r="1020" t="0"/>
          <a:stretch/>
        </p:blipFill>
        <p:spPr>
          <a:xfrm>
            <a:off x="5978498" y="1621424"/>
            <a:ext cx="5375300" cy="424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24" name="Google Shape;12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471" r="16470" t="0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32" name="Google Shape;132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471" r="16470" t="0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40" name="Google Shape;140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471" r="16470" t="0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48" name="Google Shape;148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471" r="16470" t="0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Повторяем позу и наблюдаем за собой</a:t>
            </a:r>
            <a:br>
              <a:rPr lang="ru-RU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Достаточно ли внимательно я слушаю своего собеседника?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Хочу ли я делиться своими мыслями и переживаниями с собеседником?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Что мне хочется сказать и сделать?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О чём можно было бы поговорить в такой ситуации, чтобы не поссориться?</a:t>
            </a:r>
            <a:endParaRPr/>
          </a:p>
          <a:p>
            <a:pPr indent="-2133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56" name="Google Shape;156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189" r="9188" t="0"/>
          <a:stretch/>
        </p:blipFill>
        <p:spPr>
          <a:xfrm>
            <a:off x="5180012" y="1397000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2024-04-21T17:11:00Z</dcterms:created>
  <dc:creator>Марина Катеева</dc:creator>
</cp:coreProperties>
</file>