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41PF/2VvbhmvPQcrNZ0f6ljiX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4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8295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07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92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617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524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25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819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335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ff9250a8e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ff9250a8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743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883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9334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56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518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62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10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648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61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17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494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/>
        </p:nvSpPr>
        <p:spPr>
          <a:xfrm>
            <a:off x="0" y="1196752"/>
            <a:ext cx="1583499" cy="432048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32" descr="background_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10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2"/>
          <p:cNvSpPr/>
          <p:nvPr/>
        </p:nvSpPr>
        <p:spPr>
          <a:xfrm>
            <a:off x="0" y="6713984"/>
            <a:ext cx="12192000" cy="14401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527381" y="1236066"/>
            <a:ext cx="123649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1571859" y="1196750"/>
            <a:ext cx="9132653" cy="43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>
            <a:off x="527382" y="2024845"/>
            <a:ext cx="11137237" cy="443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87275" y="4561800"/>
            <a:ext cx="98781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Calibri"/>
              <a:buNone/>
            </a:pPr>
            <a:r>
              <a:rPr lang="ru-RU" sz="4600" dirty="0"/>
              <a:t>Диалог: </a:t>
            </a:r>
            <a:endParaRPr sz="4600" dirty="0"/>
          </a:p>
          <a:p>
            <a:pPr lvl="0" algn="l">
              <a:buSzPts val="4860"/>
            </a:pPr>
            <a:r>
              <a:rPr lang="ru-RU" sz="4600" dirty="0"/>
              <a:t>тыңдаймыз </a:t>
            </a:r>
            <a:r>
              <a:rPr lang="ru-RU" sz="4600" dirty="0" err="1"/>
              <a:t>және</a:t>
            </a:r>
            <a:r>
              <a:rPr lang="ru-RU" sz="4600" dirty="0"/>
              <a:t> </a:t>
            </a:r>
            <a:r>
              <a:rPr lang="ru-RU" sz="4600" dirty="0" err="1"/>
              <a:t>түсінеміз</a:t>
            </a:r>
            <a:endParaRPr lang="ru-RU" sz="4600"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87275" y="5753541"/>
            <a:ext cx="914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ru-RU" dirty="0">
                <a:solidFill>
                  <a:srgbClr val="000000"/>
                </a:solidFill>
              </a:rPr>
              <a:t> «</a:t>
            </a:r>
            <a:r>
              <a:rPr lang="ru-RU" dirty="0" err="1">
                <a:solidFill>
                  <a:srgbClr val="000000"/>
                </a:solidFill>
              </a:rPr>
              <a:t>Сыпайы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сөйлейміз</a:t>
            </a:r>
            <a:r>
              <a:rPr lang="ru-RU" dirty="0">
                <a:solidFill>
                  <a:srgbClr val="000000"/>
                </a:solidFill>
              </a:rPr>
              <a:t>»</a:t>
            </a:r>
            <a:r>
              <a:rPr lang="kk-KZ" dirty="0">
                <a:solidFill>
                  <a:srgbClr val="000000"/>
                </a:solidFill>
              </a:rPr>
              <a:t>сабағы</a:t>
            </a:r>
            <a:endParaRPr dirty="0"/>
          </a:p>
        </p:txBody>
      </p:sp>
      <p:pic>
        <p:nvPicPr>
          <p:cNvPr id="93" name="Google Shape;9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260" y="2080402"/>
            <a:ext cx="4686030" cy="426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6172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164" name="Google Shape;164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85" r="7784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9902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l="23529" t="21792" r="21096"/>
          <a:stretch/>
        </p:blipFill>
        <p:spPr>
          <a:xfrm>
            <a:off x="5454832" y="652606"/>
            <a:ext cx="5897380" cy="55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8502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/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l="9239" r="9706"/>
          <a:stretch/>
        </p:blipFill>
        <p:spPr>
          <a:xfrm>
            <a:off x="4792409" y="1560700"/>
            <a:ext cx="6953757" cy="43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9715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6670" y="989012"/>
            <a:ext cx="7403208" cy="487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630746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569" y="1128134"/>
            <a:ext cx="7310752" cy="487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669934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Дене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қалпын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отырыс-тұрысын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қайталаймыз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және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өзімізді</a:t>
            </a:r>
            <a:r>
              <a:rPr lang="ru-RU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бақылаймыз</a:t>
            </a:r>
            <a:endParaRPr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l="9918" r="12818"/>
          <a:stretch/>
        </p:blipFill>
        <p:spPr>
          <a:xfrm>
            <a:off x="4886325" y="1604961"/>
            <a:ext cx="7048500" cy="410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78494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dirty="0"/>
              <a:t>Дене </a:t>
            </a:r>
            <a:r>
              <a:rPr lang="ru-RU" dirty="0" err="1"/>
              <a:t>қалпын</a:t>
            </a:r>
            <a:r>
              <a:rPr lang="ru-RU" dirty="0"/>
              <a:t> (</a:t>
            </a:r>
            <a:r>
              <a:rPr lang="ru-RU" dirty="0" err="1"/>
              <a:t>отырыс-тұрысын</a:t>
            </a:r>
            <a:r>
              <a:rPr lang="ru-RU" dirty="0"/>
              <a:t>) </a:t>
            </a:r>
            <a:r>
              <a:rPr lang="ru-RU" dirty="0" err="1"/>
              <a:t>қайталаймыз</a:t>
            </a:r>
            <a:r>
              <a:rPr lang="ru-RU" dirty="0"/>
              <a:t> және </a:t>
            </a:r>
            <a:r>
              <a:rPr lang="ru-RU" dirty="0" err="1"/>
              <a:t>өзімізді</a:t>
            </a:r>
            <a:r>
              <a:rPr lang="ru-RU" dirty="0"/>
              <a:t> </a:t>
            </a:r>
            <a:r>
              <a:rPr lang="ru-RU" dirty="0" err="1"/>
              <a:t>бақылаймыз</a:t>
            </a:r>
            <a:endParaRPr dirty="0"/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l="6025" r="11260"/>
          <a:stretch/>
        </p:blipFill>
        <p:spPr>
          <a:xfrm>
            <a:off x="4381500" y="1371600"/>
            <a:ext cx="77152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ff9250a8e3_0_18"/>
          <p:cNvSpPr txBox="1">
            <a:spLocks noGrp="1"/>
          </p:cNvSpPr>
          <p:nvPr>
            <p:ph type="title"/>
          </p:nvPr>
        </p:nvSpPr>
        <p:spPr>
          <a:xfrm>
            <a:off x="1840500" y="458625"/>
            <a:ext cx="77355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Calibri"/>
              <a:buNone/>
            </a:pPr>
            <a:r>
              <a:rPr lang="ru-RU" dirty="0" err="1">
                <a:solidFill>
                  <a:srgbClr val="3A3838"/>
                </a:solidFill>
              </a:rPr>
              <a:t>Әңгіме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барысында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ақпаратты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қалай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береміз</a:t>
            </a:r>
            <a:endParaRPr dirty="0"/>
          </a:p>
        </p:txBody>
      </p:sp>
      <p:pic>
        <p:nvPicPr>
          <p:cNvPr id="219" name="Google Shape;219;g1ff9250a8e3_0_18"/>
          <p:cNvPicPr preferRelativeResize="0"/>
          <p:nvPr/>
        </p:nvPicPr>
        <p:blipFill rotWithShape="1">
          <a:blip r:embed="rId3">
            <a:alphaModFix/>
          </a:blip>
          <a:srcRect l="46887"/>
          <a:stretch/>
        </p:blipFill>
        <p:spPr>
          <a:xfrm>
            <a:off x="7900527" y="1385000"/>
            <a:ext cx="3932100" cy="4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1ff9250a8e3_0_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pic>
        <p:nvPicPr>
          <p:cNvPr id="221" name="Google Shape;221;g1ff9250a8e3_0_18"/>
          <p:cNvPicPr preferRelativeResize="0"/>
          <p:nvPr/>
        </p:nvPicPr>
        <p:blipFill rotWithShape="1">
          <a:blip r:embed="rId3">
            <a:alphaModFix/>
          </a:blip>
          <a:srcRect r="62945"/>
          <a:stretch/>
        </p:blipFill>
        <p:spPr>
          <a:xfrm>
            <a:off x="456072" y="1551200"/>
            <a:ext cx="2743201" cy="4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ff9250a8e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510023" y="2263875"/>
            <a:ext cx="4396454" cy="4001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1ff9250a8e3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316" y="2377252"/>
            <a:ext cx="2096558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1ff9250a8e3_0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10025" y="4464450"/>
            <a:ext cx="4396450" cy="19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041275-7906-E5C1-DEA5-BFFF7A1AF2BE}"/>
              </a:ext>
            </a:extLst>
          </p:cNvPr>
          <p:cNvSpPr/>
          <p:nvPr/>
        </p:nvSpPr>
        <p:spPr>
          <a:xfrm>
            <a:off x="7013790" y="2302200"/>
            <a:ext cx="2220686" cy="13853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/>
              <a:t>БЕЙВЕРБАЛДЫ</a:t>
            </a:r>
          </a:p>
          <a:p>
            <a:pPr algn="ctr"/>
            <a:r>
              <a:rPr lang="kk-KZ" dirty="0"/>
              <a:t>«дене тілі»</a:t>
            </a:r>
          </a:p>
          <a:p>
            <a:pPr algn="ctr"/>
            <a:r>
              <a:rPr lang="kk-KZ" dirty="0"/>
              <a:t>Ақпаратты сөз және тіл құралдарын қолданусыз беру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A6E863-9D7C-4F3F-10CB-C3B340C445D4}"/>
              </a:ext>
            </a:extLst>
          </p:cNvPr>
          <p:cNvSpPr/>
          <p:nvPr/>
        </p:nvSpPr>
        <p:spPr>
          <a:xfrm>
            <a:off x="1071680" y="4464450"/>
            <a:ext cx="2220686" cy="1516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/>
              <a:t>ВЕРБАЛДЫ</a:t>
            </a:r>
          </a:p>
          <a:p>
            <a:pPr algn="ctr"/>
            <a:r>
              <a:rPr lang="kk-KZ" dirty="0"/>
              <a:t>сөз мазмұны</a:t>
            </a:r>
          </a:p>
          <a:p>
            <a:pPr algn="ctr"/>
            <a:r>
              <a:rPr lang="kk-KZ" dirty="0"/>
              <a:t>НЕ?</a:t>
            </a:r>
          </a:p>
          <a:p>
            <a:pPr algn="ctr"/>
            <a:r>
              <a:rPr lang="kk-KZ" dirty="0"/>
              <a:t>Сөз мағынасы, сөз таңдау, дұрыс сөйлеу, қате сөйлеу, қате түрлері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DF359-52CE-2835-663A-190066666CBE}"/>
              </a:ext>
            </a:extLst>
          </p:cNvPr>
          <p:cNvSpPr/>
          <p:nvPr/>
        </p:nvSpPr>
        <p:spPr>
          <a:xfrm>
            <a:off x="7999785" y="4464450"/>
            <a:ext cx="2220686" cy="15164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i="1" dirty="0"/>
              <a:t>ПАРАВЕРБАЛДЫ</a:t>
            </a:r>
          </a:p>
          <a:p>
            <a:pPr algn="ctr"/>
            <a:r>
              <a:rPr lang="kk-KZ" dirty="0"/>
              <a:t>сөз сапасы</a:t>
            </a:r>
          </a:p>
          <a:p>
            <a:pPr algn="ctr"/>
            <a:r>
              <a:rPr lang="kk-KZ" dirty="0"/>
              <a:t>ҚАЛАЙ?</a:t>
            </a:r>
          </a:p>
          <a:p>
            <a:pPr algn="ctr"/>
            <a:r>
              <a:rPr lang="kk-KZ" dirty="0"/>
              <a:t>Сөйлеу, сөйлеуден өзге дыбыстарды айту ерекшеліктері, дауыс сапасы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>
                <a:solidFill>
                  <a:schemeClr val="dk2"/>
                </a:solidFill>
              </a:rPr>
              <a:t>Маған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қонаққа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</a:t>
            </a:r>
            <a:endParaRPr lang="ru-RU" dirty="0">
              <a:solidFill>
                <a:schemeClr val="dk2"/>
              </a:solidFill>
            </a:endParaRPr>
          </a:p>
        </p:txBody>
      </p:sp>
      <p:sp>
        <p:nvSpPr>
          <p:cNvPr id="230" name="Google Shape;2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Сенің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келетініңе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өте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қуаныштымын</a:t>
            </a:r>
            <a:r>
              <a:rPr lang="ru-RU" dirty="0">
                <a:solidFill>
                  <a:schemeClr val="dk2"/>
                </a:solidFill>
              </a:rPr>
              <a:t>!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Осыдан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келіп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көр</a:t>
            </a:r>
            <a:r>
              <a:rPr lang="ru-RU" dirty="0">
                <a:solidFill>
                  <a:schemeClr val="dk2"/>
                </a:solidFill>
              </a:rPr>
              <a:t>!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>
                <a:solidFill>
                  <a:schemeClr val="dk2"/>
                </a:solidFill>
              </a:rPr>
              <a:t>Сен </a:t>
            </a:r>
            <a:r>
              <a:rPr lang="ru-RU" dirty="0" err="1">
                <a:solidFill>
                  <a:schemeClr val="dk2"/>
                </a:solidFill>
              </a:rPr>
              <a:t>маған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сондай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ұнайсың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енді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маған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келгеніңді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зарыға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күтемін</a:t>
            </a:r>
            <a:r>
              <a:rPr lang="ru-RU" dirty="0">
                <a:solidFill>
                  <a:schemeClr val="dk2"/>
                </a:solidFill>
              </a:rPr>
              <a:t>!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Келесің</a:t>
            </a:r>
            <a:r>
              <a:rPr lang="ru-RU" dirty="0">
                <a:solidFill>
                  <a:schemeClr val="dk2"/>
                </a:solidFill>
              </a:rPr>
              <a:t> бе, </a:t>
            </a:r>
            <a:r>
              <a:rPr lang="ru-RU" dirty="0" err="1">
                <a:solidFill>
                  <a:schemeClr val="dk2"/>
                </a:solidFill>
              </a:rPr>
              <a:t>келмейсің</a:t>
            </a:r>
            <a:r>
              <a:rPr lang="ru-RU" dirty="0">
                <a:solidFill>
                  <a:schemeClr val="dk2"/>
                </a:solidFill>
              </a:rPr>
              <a:t> бе, </a:t>
            </a:r>
            <a:r>
              <a:rPr lang="ru-RU" dirty="0" err="1">
                <a:solidFill>
                  <a:schemeClr val="dk2"/>
                </a:solidFill>
              </a:rPr>
              <a:t>маған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бәрібір</a:t>
            </a:r>
            <a:r>
              <a:rPr lang="ru-RU" dirty="0">
                <a:solidFill>
                  <a:schemeClr val="dk2"/>
                </a:solidFill>
              </a:rPr>
              <a:t>.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Жалынамын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келші</a:t>
            </a:r>
            <a:r>
              <a:rPr lang="ru-RU" dirty="0">
                <a:solidFill>
                  <a:schemeClr val="dk2"/>
                </a:solidFill>
              </a:rPr>
              <a:t>!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Сенен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сондай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шаршадым</a:t>
            </a:r>
            <a:r>
              <a:rPr lang="ru-RU" dirty="0">
                <a:solidFill>
                  <a:schemeClr val="dk2"/>
                </a:solidFill>
              </a:rPr>
              <a:t>!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>
                <a:solidFill>
                  <a:schemeClr val="dk2"/>
                </a:solidFill>
              </a:rPr>
              <a:t>(</a:t>
            </a:r>
            <a:r>
              <a:rPr lang="ru-RU" dirty="0" err="1">
                <a:solidFill>
                  <a:schemeClr val="dk2"/>
                </a:solidFill>
              </a:rPr>
              <a:t>итімнен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әкемнен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ағамнан</a:t>
            </a:r>
            <a:r>
              <a:rPr lang="ru-RU" dirty="0">
                <a:solidFill>
                  <a:schemeClr val="dk2"/>
                </a:solidFill>
              </a:rPr>
              <a:t>...) </a:t>
            </a:r>
            <a:r>
              <a:rPr lang="ru-RU" dirty="0" err="1">
                <a:solidFill>
                  <a:schemeClr val="dk2"/>
                </a:solidFill>
              </a:rPr>
              <a:t>қорықпасаң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кел</a:t>
            </a:r>
            <a:r>
              <a:rPr lang="ru-RU" dirty="0">
                <a:solidFill>
                  <a:schemeClr val="dk2"/>
                </a:solidFill>
              </a:rPr>
              <a:t>. 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Шынымен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келуге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дайынсың</a:t>
            </a:r>
            <a:r>
              <a:rPr lang="ru-RU" dirty="0">
                <a:solidFill>
                  <a:schemeClr val="dk2"/>
                </a:solidFill>
              </a:rPr>
              <a:t> ба?</a:t>
            </a:r>
          </a:p>
          <a:p>
            <a:pPr indent="-45720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ru-RU" dirty="0" err="1">
                <a:solidFill>
                  <a:schemeClr val="dk2"/>
                </a:solidFill>
              </a:rPr>
              <a:t>Әрине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келмейсің</a:t>
            </a:r>
            <a:r>
              <a:rPr lang="ru-RU" dirty="0">
                <a:solidFill>
                  <a:schemeClr val="dk2"/>
                </a:solidFill>
              </a:rPr>
              <a:t>, </a:t>
            </a:r>
            <a:r>
              <a:rPr lang="ru-RU" dirty="0" err="1">
                <a:solidFill>
                  <a:schemeClr val="dk2"/>
                </a:solidFill>
              </a:rPr>
              <a:t>бірақ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келіп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қалсаң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ше</a:t>
            </a:r>
            <a:r>
              <a:rPr lang="ru-RU" dirty="0">
                <a:solidFill>
                  <a:schemeClr val="dk2"/>
                </a:solidFill>
              </a:rPr>
              <a:t>?</a:t>
            </a:r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body" idx="1"/>
          </p:nvPr>
        </p:nvSpPr>
        <p:spPr>
          <a:xfrm>
            <a:off x="838200" y="2768600"/>
            <a:ext cx="10515600" cy="220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«... </a:t>
            </a:r>
            <a:r>
              <a:rPr lang="ru-RU" sz="3600" dirty="0" err="1">
                <a:solidFill>
                  <a:schemeClr val="dk2"/>
                </a:solidFill>
              </a:rPr>
              <a:t>бағалайсың</a:t>
            </a:r>
            <a:r>
              <a:rPr lang="ru-RU" sz="3600" dirty="0">
                <a:solidFill>
                  <a:schemeClr val="dk2"/>
                </a:solidFill>
              </a:rPr>
              <a:t>»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«... </a:t>
            </a:r>
            <a:r>
              <a:rPr lang="ru-RU" sz="3600" dirty="0" err="1">
                <a:solidFill>
                  <a:schemeClr val="dk2"/>
                </a:solidFill>
              </a:rPr>
              <a:t>уайымдайсың</a:t>
            </a:r>
            <a:r>
              <a:rPr lang="ru-RU" sz="3600" dirty="0">
                <a:solidFill>
                  <a:schemeClr val="dk2"/>
                </a:solidFill>
              </a:rPr>
              <a:t>»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•"/>
            </a:pPr>
            <a:r>
              <a:rPr lang="ru-RU" sz="3600" dirty="0">
                <a:solidFill>
                  <a:schemeClr val="dk2"/>
                </a:solidFill>
              </a:rPr>
              <a:t>«... </a:t>
            </a:r>
            <a:r>
              <a:rPr lang="ru-RU" sz="3600" dirty="0" err="1">
                <a:solidFill>
                  <a:schemeClr val="dk2"/>
                </a:solidFill>
              </a:rPr>
              <a:t>үлкен</a:t>
            </a: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err="1">
                <a:solidFill>
                  <a:schemeClr val="dk2"/>
                </a:solidFill>
              </a:rPr>
              <a:t>мәнге</a:t>
            </a: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err="1">
                <a:solidFill>
                  <a:schemeClr val="dk2"/>
                </a:solidFill>
              </a:rPr>
              <a:t>ие</a:t>
            </a: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err="1">
                <a:solidFill>
                  <a:schemeClr val="dk2"/>
                </a:solidFill>
              </a:rPr>
              <a:t>деп</a:t>
            </a:r>
            <a:r>
              <a:rPr lang="ru-RU" sz="3600" dirty="0">
                <a:solidFill>
                  <a:schemeClr val="dk2"/>
                </a:solidFill>
              </a:rPr>
              <a:t> </a:t>
            </a:r>
            <a:r>
              <a:rPr lang="ru-RU" sz="3600" dirty="0" err="1">
                <a:solidFill>
                  <a:schemeClr val="dk2"/>
                </a:solidFill>
              </a:rPr>
              <a:t>санайсың</a:t>
            </a:r>
            <a:r>
              <a:rPr lang="ru-RU" sz="3600" dirty="0">
                <a:solidFill>
                  <a:schemeClr val="dk2"/>
                </a:solidFill>
              </a:rPr>
              <a:t>»</a:t>
            </a:r>
          </a:p>
        </p:txBody>
      </p:sp>
      <p:sp>
        <p:nvSpPr>
          <p:cNvPr id="237" name="Google Shape;2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>
                <a:solidFill>
                  <a:schemeClr val="dk2"/>
                </a:solidFill>
              </a:rPr>
              <a:t>Естіп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тұрғанымдай</a:t>
            </a:r>
            <a:r>
              <a:rPr lang="ru-RU" dirty="0">
                <a:solidFill>
                  <a:schemeClr val="dk2"/>
                </a:solidFill>
              </a:rPr>
              <a:t>, сен…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38" name="Google Shape;23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6270139" cy="13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</a:t>
            </a:r>
            <a:r>
              <a:rPr lang="en-US" dirty="0">
                <a:solidFill>
                  <a:srgbClr val="3A3838"/>
                </a:solidFill>
              </a:rPr>
              <a:t>-</a:t>
            </a:r>
            <a:r>
              <a:rPr lang="kk-KZ" dirty="0">
                <a:solidFill>
                  <a:srgbClr val="3A3838"/>
                </a:solidFill>
              </a:rPr>
              <a:t>тұрысын)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86" r="15885"/>
          <a:stretch/>
        </p:blipFill>
        <p:spPr>
          <a:xfrm>
            <a:off x="6172750" y="1768800"/>
            <a:ext cx="5182650" cy="40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/>
          <p:nvPr/>
        </p:nvSpPr>
        <p:spPr>
          <a:xfrm>
            <a:off x="479376" y="1236066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Тема 5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838200" y="2776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dirty="0" err="1">
                <a:solidFill>
                  <a:schemeClr val="dk2"/>
                </a:solidFill>
              </a:rPr>
              <a:t>Есту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үшін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қалай</a:t>
            </a:r>
            <a:r>
              <a:rPr lang="ru-RU" dirty="0">
                <a:solidFill>
                  <a:schemeClr val="dk2"/>
                </a:solidFill>
              </a:rPr>
              <a:t> </a:t>
            </a:r>
            <a:r>
              <a:rPr lang="ru-RU" dirty="0" err="1">
                <a:solidFill>
                  <a:schemeClr val="dk2"/>
                </a:solidFill>
              </a:rPr>
              <a:t>тыңдау</a:t>
            </a:r>
            <a:r>
              <a:rPr lang="ru-RU" dirty="0">
                <a:solidFill>
                  <a:schemeClr val="dk2"/>
                </a:solidFill>
              </a:rPr>
              <a:t> керек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45" name="Google Shape;24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Ештеңеге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алаңдамай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толық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қатысу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керек.</a:t>
            </a:r>
          </a:p>
          <a:p>
            <a:pPr marL="228600" lvl="0" indent="-215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Әңгімелесіп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отырған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адамның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сезімдеріне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қажеттіліктеріне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құндылықтарына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баса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назар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аудару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керек.</a:t>
            </a:r>
          </a:p>
          <a:p>
            <a:pPr marL="228600" lvl="0" indent="-215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Өз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түсінігіңізді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көрсету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сонымен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бірге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оның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дұрыстығын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тексеру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керек. </a:t>
            </a:r>
          </a:p>
          <a:p>
            <a:pPr marL="228600" lvl="0" indent="-2152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Кеңес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беруге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асықпау</a:t>
            </a:r>
            <a:r>
              <a:rPr lang="ru-RU" sz="2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керек.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Кейде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адамның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жанында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болу </a:t>
            </a:r>
            <a:r>
              <a:rPr lang="ru-RU" sz="2800" dirty="0" err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маңыздырақ</a:t>
            </a:r>
            <a:r>
              <a:rPr lang="ru-RU" sz="2800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246" name="Google Shape;2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886" r="15885"/>
          <a:stretch/>
        </p:blipFill>
        <p:spPr>
          <a:xfrm>
            <a:off x="6157798" y="1756975"/>
            <a:ext cx="5197598" cy="410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8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F98D7038-491C-9A20-F902-4A6EA0BD5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626326" cy="13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</a:t>
            </a:r>
            <a:r>
              <a:rPr lang="en-US" dirty="0">
                <a:solidFill>
                  <a:srgbClr val="3A3838"/>
                </a:solidFill>
              </a:rPr>
              <a:t>-</a:t>
            </a:r>
            <a:r>
              <a:rPr lang="kk-KZ" dirty="0">
                <a:solidFill>
                  <a:srgbClr val="3A3838"/>
                </a:solidFill>
              </a:rPr>
              <a:t>тұрысын)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19" r="1020"/>
          <a:stretch/>
        </p:blipFill>
        <p:spPr>
          <a:xfrm>
            <a:off x="5978498" y="1621424"/>
            <a:ext cx="5375300" cy="4244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5703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7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8" name="Google Shape;98;p2"/>
          <p:cNvSpPr txBox="1">
            <a:spLocks/>
          </p:cNvSpPr>
          <p:nvPr/>
        </p:nvSpPr>
        <p:spPr>
          <a:xfrm>
            <a:off x="982857" y="376334"/>
            <a:ext cx="56418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lang="ru-RU" dirty="0">
              <a:solidFill>
                <a:srgbClr val="3A3838"/>
              </a:solidFill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7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8" name="Google Shape;98;p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57942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7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9435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471" r="1647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58595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189" r="9188"/>
          <a:stretch/>
        </p:blipFill>
        <p:spPr>
          <a:xfrm>
            <a:off x="5180012" y="1397000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8" name="Google Shape;98;p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6172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3A3838"/>
              </a:buClr>
            </a:pPr>
            <a:r>
              <a:rPr lang="ru-RU" dirty="0">
                <a:solidFill>
                  <a:srgbClr val="3A3838"/>
                </a:solidFill>
              </a:rPr>
              <a:t>Дене </a:t>
            </a:r>
            <a:r>
              <a:rPr lang="ru-RU" dirty="0" err="1">
                <a:solidFill>
                  <a:srgbClr val="3A3838"/>
                </a:solidFill>
              </a:rPr>
              <a:t>қалпын</a:t>
            </a:r>
            <a:r>
              <a:rPr lang="ru-RU" dirty="0">
                <a:solidFill>
                  <a:srgbClr val="3A3838"/>
                </a:solidFill>
              </a:rPr>
              <a:t> (</a:t>
            </a:r>
            <a:r>
              <a:rPr lang="ru-RU" dirty="0" err="1">
                <a:solidFill>
                  <a:srgbClr val="3A3838"/>
                </a:solidFill>
              </a:rPr>
              <a:t>отырыс-тұрысын</a:t>
            </a:r>
            <a:r>
              <a:rPr lang="ru-RU" dirty="0">
                <a:solidFill>
                  <a:srgbClr val="3A3838"/>
                </a:solidFill>
              </a:rPr>
              <a:t>) </a:t>
            </a:r>
            <a:r>
              <a:rPr lang="ru-RU" dirty="0" err="1">
                <a:solidFill>
                  <a:srgbClr val="3A3838"/>
                </a:solidFill>
              </a:rPr>
              <a:t>қайталаймыз</a:t>
            </a:r>
            <a:r>
              <a:rPr lang="ru-RU" dirty="0">
                <a:solidFill>
                  <a:srgbClr val="3A3838"/>
                </a:solidFill>
              </a:rPr>
              <a:t> және </a:t>
            </a:r>
            <a:r>
              <a:rPr lang="ru-RU" dirty="0" err="1">
                <a:solidFill>
                  <a:srgbClr val="3A3838"/>
                </a:solidFill>
              </a:rPr>
              <a:t>өзімізді</a:t>
            </a:r>
            <a:r>
              <a:rPr lang="ru-RU" dirty="0">
                <a:solidFill>
                  <a:srgbClr val="3A3838"/>
                </a:solidFill>
              </a:rPr>
              <a:t> </a:t>
            </a:r>
            <a:r>
              <a:rPr lang="ru-RU" dirty="0" err="1">
                <a:solidFill>
                  <a:srgbClr val="3A3838"/>
                </a:solidFill>
              </a:rPr>
              <a:t>бақылаймыз</a:t>
            </a:r>
            <a:endParaRPr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</a:t>
            </a:r>
            <a:r>
              <a:rPr lang="ru-RU" sz="2400" dirty="0" err="1"/>
              <a:t>өзім</a:t>
            </a:r>
            <a:r>
              <a:rPr lang="ru-RU" sz="2400" dirty="0"/>
              <a:t> </a:t>
            </a: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адамды</a:t>
            </a:r>
            <a:r>
              <a:rPr lang="ru-RU" sz="2400" dirty="0"/>
              <a:t> </a:t>
            </a:r>
            <a:r>
              <a:rPr lang="ru-RU" sz="2400" dirty="0" err="1"/>
              <a:t>жеткілікті</a:t>
            </a:r>
            <a:r>
              <a:rPr lang="ru-RU" sz="2400" dirty="0"/>
              <a:t> </a:t>
            </a:r>
            <a:r>
              <a:rPr lang="ru-RU" sz="2400" dirty="0" err="1"/>
              <a:t>дәрежеде</a:t>
            </a:r>
            <a:r>
              <a:rPr lang="ru-RU" sz="2400" dirty="0"/>
              <a:t> </a:t>
            </a:r>
            <a:r>
              <a:rPr lang="ru-RU" sz="2400" dirty="0" err="1"/>
              <a:t>мұқият</a:t>
            </a:r>
            <a:r>
              <a:rPr lang="ru-RU" sz="2400" dirty="0"/>
              <a:t> </a:t>
            </a:r>
            <a:r>
              <a:rPr lang="ru-RU" sz="2400" dirty="0" err="1"/>
              <a:t>тыңдаймын</a:t>
            </a:r>
            <a:r>
              <a:rPr lang="ru-RU" sz="2400" dirty="0"/>
              <a:t> ба?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Әңгімелесіп</a:t>
            </a:r>
            <a:r>
              <a:rPr lang="ru-RU" sz="2400" dirty="0"/>
              <a:t> </a:t>
            </a:r>
            <a:r>
              <a:rPr lang="ru-RU" sz="2400" dirty="0" err="1"/>
              <a:t>отырған</a:t>
            </a:r>
            <a:r>
              <a:rPr lang="ru-RU" sz="2400" dirty="0"/>
              <a:t> </a:t>
            </a:r>
            <a:r>
              <a:rPr lang="ru-RU" sz="2400" dirty="0" err="1"/>
              <a:t>адаммен</a:t>
            </a:r>
            <a:r>
              <a:rPr lang="ru-RU" sz="2400" dirty="0"/>
              <a:t> </a:t>
            </a:r>
            <a:r>
              <a:rPr lang="ru-RU" sz="2400" dirty="0" err="1"/>
              <a:t>өз</a:t>
            </a:r>
            <a:r>
              <a:rPr lang="ru-RU" sz="2400" dirty="0"/>
              <a:t> </a:t>
            </a:r>
            <a:r>
              <a:rPr lang="ru-RU" sz="2400" dirty="0" err="1"/>
              <a:t>ойыммен</a:t>
            </a:r>
            <a:r>
              <a:rPr lang="ru-RU" sz="2400" dirty="0"/>
              <a:t> және </a:t>
            </a:r>
            <a:r>
              <a:rPr lang="ru-RU" sz="2400" dirty="0" err="1"/>
              <a:t>уайымдарыммен</a:t>
            </a:r>
            <a:r>
              <a:rPr lang="ru-RU" sz="2400" dirty="0"/>
              <a:t> </a:t>
            </a:r>
            <a:r>
              <a:rPr lang="ru-RU" sz="2400" dirty="0" err="1"/>
              <a:t>бөліскім</a:t>
            </a:r>
            <a:r>
              <a:rPr lang="ru-RU" sz="2400" dirty="0"/>
              <a:t> </a:t>
            </a:r>
            <a:r>
              <a:rPr lang="ru-RU" sz="2400" dirty="0" err="1"/>
              <a:t>келе</a:t>
            </a:r>
            <a:r>
              <a:rPr lang="ru-RU" sz="2400" dirty="0"/>
              <a:t> ме? 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/>
              <a:t>Мен не </a:t>
            </a:r>
            <a:r>
              <a:rPr lang="ru-RU" sz="2400" dirty="0" err="1"/>
              <a:t>айтқым</a:t>
            </a:r>
            <a:r>
              <a:rPr lang="ru-RU" sz="2400" dirty="0"/>
              <a:t> және не </a:t>
            </a:r>
            <a:r>
              <a:rPr lang="ru-RU" sz="2400" dirty="0" err="1"/>
              <a:t>істегім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/>
              <a:t>?</a:t>
            </a:r>
          </a:p>
          <a:p>
            <a:pPr marL="342900" lvl="0" indent="-342900">
              <a:lnSpc>
                <a:spcPct val="115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ru-RU" sz="2400" dirty="0" err="1"/>
              <a:t>Мұндай</a:t>
            </a:r>
            <a:r>
              <a:rPr lang="ru-RU" sz="2400" dirty="0"/>
              <a:t> </a:t>
            </a:r>
            <a:r>
              <a:rPr lang="ru-RU" sz="2400" dirty="0" err="1"/>
              <a:t>жағдайда</a:t>
            </a:r>
            <a:r>
              <a:rPr lang="ru-RU" sz="2400" dirty="0"/>
              <a:t> </a:t>
            </a:r>
            <a:r>
              <a:rPr lang="ru-RU" sz="2400" dirty="0" err="1"/>
              <a:t>ұрсыспау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не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сөйлесуге</a:t>
            </a:r>
            <a:r>
              <a:rPr lang="ru-RU" sz="2400" dirty="0"/>
              <a:t> </a:t>
            </a:r>
            <a:r>
              <a:rPr lang="ru-RU" sz="2400" dirty="0" err="1"/>
              <a:t>болар</a:t>
            </a:r>
            <a:r>
              <a:rPr lang="ru-RU" sz="2400" dirty="0"/>
              <a:t> </a:t>
            </a:r>
            <a:r>
              <a:rPr lang="ru-RU" sz="2400" dirty="0" err="1"/>
              <a:t>еді</a:t>
            </a:r>
            <a:r>
              <a:rPr lang="ru-RU" sz="2400" dirty="0"/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Widescreen</PresentationFormat>
  <Paragraphs>129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Verdana</vt:lpstr>
      <vt:lpstr>Тема Office</vt:lpstr>
      <vt:lpstr>Диалог:  тыңдаймыз және түсінеміз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PowerPoint Presentation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Дене қалпын (отырыс-тұрысын) қайталаймыз және өзімізді бақылаймыз</vt:lpstr>
      <vt:lpstr>Әңгіме барысында ақпаратты қалай береміз</vt:lpstr>
      <vt:lpstr>Маған қонаққа кел</vt:lpstr>
      <vt:lpstr>Естіп тұрғанымдай, сен…</vt:lpstr>
      <vt:lpstr>Есту үшін қалай тыңдау керек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Диалог:  слушаем и понимаем</dc:title>
  <dc:creator>Марина Катеева</dc:creator>
  <cp:lastModifiedBy>Lyailya Kydyrova (External)</cp:lastModifiedBy>
  <cp:revision>11</cp:revision>
  <dcterms:created xsi:type="dcterms:W3CDTF">2024-04-21T17:11:00Z</dcterms:created>
  <dcterms:modified xsi:type="dcterms:W3CDTF">2024-07-07T07:33:48Z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2024-07-07T06:48:24Z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f01e3f85-f5e7-4357-86d5-da6105aac76c</vt:lpwstr>
  </property>
  <property fmtid="{D5CDD505-2E9C-101B-9397-08002B2CF9AE}" pid="8" name="MSIP_Label_e9fea72e-161c-48c8-8e82-3fc1e9b3162c_ContentBits">
    <vt:lpwstr>0</vt:lpwstr>
  </property>
</Properties>
</file>